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handoutMasterIdLst>
    <p:handoutMasterId r:id="rId60"/>
  </p:handoutMasterIdLst>
  <p:sldIdLst>
    <p:sldId id="264" r:id="rId2"/>
    <p:sldId id="559" r:id="rId3"/>
    <p:sldId id="518" r:id="rId4"/>
    <p:sldId id="552" r:id="rId5"/>
    <p:sldId id="553" r:id="rId6"/>
    <p:sldId id="558" r:id="rId7"/>
    <p:sldId id="554" r:id="rId8"/>
    <p:sldId id="555" r:id="rId9"/>
    <p:sldId id="521" r:id="rId10"/>
    <p:sldId id="556" r:id="rId11"/>
    <p:sldId id="525" r:id="rId12"/>
    <p:sldId id="522" r:id="rId13"/>
    <p:sldId id="523" r:id="rId14"/>
    <p:sldId id="524" r:id="rId15"/>
    <p:sldId id="527" r:id="rId16"/>
    <p:sldId id="528" r:id="rId17"/>
    <p:sldId id="529" r:id="rId18"/>
    <p:sldId id="531" r:id="rId19"/>
    <p:sldId id="530" r:id="rId20"/>
    <p:sldId id="534" r:id="rId21"/>
    <p:sldId id="535" r:id="rId22"/>
    <p:sldId id="536" r:id="rId23"/>
    <p:sldId id="537" r:id="rId24"/>
    <p:sldId id="538" r:id="rId25"/>
    <p:sldId id="539" r:id="rId26"/>
    <p:sldId id="540" r:id="rId27"/>
    <p:sldId id="541" r:id="rId28"/>
    <p:sldId id="542" r:id="rId29"/>
    <p:sldId id="543" r:id="rId30"/>
    <p:sldId id="544" r:id="rId31"/>
    <p:sldId id="545" r:id="rId32"/>
    <p:sldId id="546" r:id="rId33"/>
    <p:sldId id="547" r:id="rId34"/>
    <p:sldId id="548" r:id="rId35"/>
    <p:sldId id="549" r:id="rId36"/>
    <p:sldId id="550" r:id="rId37"/>
    <p:sldId id="517" r:id="rId38"/>
    <p:sldId id="409" r:id="rId39"/>
    <p:sldId id="410" r:id="rId40"/>
    <p:sldId id="411" r:id="rId41"/>
    <p:sldId id="412" r:id="rId42"/>
    <p:sldId id="563" r:id="rId43"/>
    <p:sldId id="413" r:id="rId44"/>
    <p:sldId id="423" r:id="rId45"/>
    <p:sldId id="414" r:id="rId46"/>
    <p:sldId id="417" r:id="rId47"/>
    <p:sldId id="418" r:id="rId48"/>
    <p:sldId id="419" r:id="rId49"/>
    <p:sldId id="415" r:id="rId50"/>
    <p:sldId id="454" r:id="rId51"/>
    <p:sldId id="455" r:id="rId52"/>
    <p:sldId id="459" r:id="rId53"/>
    <p:sldId id="463" r:id="rId54"/>
    <p:sldId id="492" r:id="rId55"/>
    <p:sldId id="493" r:id="rId56"/>
    <p:sldId id="512" r:id="rId57"/>
    <p:sldId id="561" r:id="rId58"/>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F1CE0E76-9F8B-4DA5-A628-4F0AAC05D259}">
          <p14:sldIdLst>
            <p14:sldId id="264"/>
            <p14:sldId id="559"/>
            <p14:sldId id="518"/>
            <p14:sldId id="552"/>
            <p14:sldId id="553"/>
            <p14:sldId id="558"/>
            <p14:sldId id="554"/>
            <p14:sldId id="555"/>
            <p14:sldId id="521"/>
            <p14:sldId id="556"/>
            <p14:sldId id="525"/>
            <p14:sldId id="522"/>
            <p14:sldId id="523"/>
            <p14:sldId id="524"/>
            <p14:sldId id="527"/>
            <p14:sldId id="528"/>
            <p14:sldId id="529"/>
            <p14:sldId id="531"/>
            <p14:sldId id="530"/>
            <p14:sldId id="534"/>
            <p14:sldId id="535"/>
            <p14:sldId id="536"/>
            <p14:sldId id="537"/>
            <p14:sldId id="538"/>
            <p14:sldId id="539"/>
            <p14:sldId id="540"/>
            <p14:sldId id="541"/>
            <p14:sldId id="542"/>
            <p14:sldId id="543"/>
            <p14:sldId id="544"/>
            <p14:sldId id="545"/>
            <p14:sldId id="546"/>
            <p14:sldId id="547"/>
            <p14:sldId id="548"/>
            <p14:sldId id="549"/>
            <p14:sldId id="550"/>
            <p14:sldId id="517"/>
            <p14:sldId id="409"/>
            <p14:sldId id="410"/>
            <p14:sldId id="411"/>
            <p14:sldId id="412"/>
            <p14:sldId id="563"/>
            <p14:sldId id="413"/>
            <p14:sldId id="423"/>
            <p14:sldId id="414"/>
            <p14:sldId id="417"/>
            <p14:sldId id="418"/>
            <p14:sldId id="419"/>
            <p14:sldId id="415"/>
            <p14:sldId id="454"/>
            <p14:sldId id="455"/>
            <p14:sldId id="459"/>
            <p14:sldId id="463"/>
            <p14:sldId id="492"/>
            <p14:sldId id="493"/>
            <p14:sldId id="512"/>
            <p14:sldId id="561"/>
          </p14:sldIdLst>
        </p14:section>
        <p14:section name="Untitled Section" id="{DE6968BD-7040-4F36-931A-25161E99C04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682"/>
    <a:srgbClr val="50AAE6"/>
    <a:srgbClr val="8071F3"/>
    <a:srgbClr val="9999FF"/>
    <a:srgbClr val="6666FF"/>
    <a:srgbClr val="5A6EB4"/>
    <a:srgbClr val="82BE3C"/>
    <a:srgbClr val="FF99FF"/>
    <a:srgbClr val="A00078"/>
    <a:srgbClr val="A01E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3" autoAdjust="0"/>
    <p:restoredTop sz="85149" autoAdjust="0"/>
  </p:normalViewPr>
  <p:slideViewPr>
    <p:cSldViewPr snapToGrid="0" showGuides="1">
      <p:cViewPr varScale="1">
        <p:scale>
          <a:sx n="99" d="100"/>
          <a:sy n="99" d="100"/>
        </p:scale>
        <p:origin x="1158"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6" d="100"/>
          <a:sy n="86" d="100"/>
        </p:scale>
        <p:origin x="-2334"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8.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8" name="Rectangle 4"/>
          <p:cNvSpPr>
            <a:spLocks noGrp="1" noChangeArrowheads="1"/>
          </p:cNvSpPr>
          <p:nvPr>
            <p:ph type="ftr" sz="quarter" idx="2"/>
          </p:nvPr>
        </p:nvSpPr>
        <p:spPr bwMode="auto">
          <a:xfrm>
            <a:off x="3660775" y="468313"/>
            <a:ext cx="2759075" cy="279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pPr>
              <a:defRPr/>
            </a:pPr>
            <a:r>
              <a:rPr lang="de-DE"/>
              <a:t>Prof. Dr. Max Mustermann | Musterfakultät</a:t>
            </a:r>
          </a:p>
        </p:txBody>
      </p:sp>
      <p:sp>
        <p:nvSpPr>
          <p:cNvPr id="47111" name="Text Box 7"/>
          <p:cNvSpPr txBox="1">
            <a:spLocks noChangeArrowheads="1"/>
          </p:cNvSpPr>
          <p:nvPr/>
        </p:nvSpPr>
        <p:spPr bwMode="auto">
          <a:xfrm>
            <a:off x="541338" y="8532813"/>
            <a:ext cx="3103562" cy="244475"/>
          </a:xfrm>
          <a:prstGeom prst="rect">
            <a:avLst/>
          </a:prstGeom>
          <a:noFill/>
          <a:ln w="9525">
            <a:noFill/>
            <a:miter lim="800000"/>
            <a:headEnd/>
            <a:tailEnd/>
          </a:ln>
          <a:effectLst/>
        </p:spPr>
        <p:txBody>
          <a:bodyPr lIns="0" tIns="0" rIns="0" bIns="0">
            <a:spAutoFit/>
          </a:bodyPr>
          <a:lstStyle/>
          <a:p>
            <a:r>
              <a:rPr lang="en-US" sz="800"/>
              <a:t>KIT – University of the State of Baden-Wuerttemberg and </a:t>
            </a:r>
            <a:br>
              <a:rPr lang="en-US" sz="800"/>
            </a:br>
            <a:r>
              <a:rPr lang="en-US" sz="800"/>
              <a:t>National Laboratory of the Helmholtz Association</a:t>
            </a:r>
          </a:p>
        </p:txBody>
      </p:sp>
      <p:pic>
        <p:nvPicPr>
          <p:cNvPr id="9223" name="Picture 11" descr="KIT-Logo-rgb_de"/>
          <p:cNvPicPr>
            <a:picLocks noChangeAspect="1" noChangeArrowheads="1"/>
          </p:cNvPicPr>
          <p:nvPr/>
        </p:nvPicPr>
        <p:blipFill>
          <a:blip r:embed="rId2" cstate="print"/>
          <a:srcRect/>
          <a:stretch>
            <a:fillRect/>
          </a:stretch>
        </p:blipFill>
        <p:spPr bwMode="auto">
          <a:xfrm>
            <a:off x="549275" y="188913"/>
            <a:ext cx="1008063" cy="465137"/>
          </a:xfrm>
          <a:prstGeom prst="rect">
            <a:avLst/>
          </a:prstGeom>
          <a:noFill/>
          <a:ln w="9525">
            <a:noFill/>
            <a:miter lim="800000"/>
            <a:headEnd/>
            <a:tailEnd/>
          </a:ln>
        </p:spPr>
      </p:pic>
    </p:spTree>
    <p:extLst>
      <p:ext uri="{BB962C8B-B14F-4D97-AF65-F5344CB8AC3E}">
        <p14:creationId xmlns:p14="http://schemas.microsoft.com/office/powerpoint/2010/main" val="61586283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81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smtClean="0"/>
              <a:t>Textmasterformate durch Klicken bearbeiten</a:t>
            </a:r>
          </a:p>
          <a:p>
            <a:pPr lvl="1"/>
            <a:r>
              <a:rPr lang="de-DE" noProof="0" smtClean="0"/>
              <a:t>Zweite Ebene</a:t>
            </a:r>
          </a:p>
          <a:p>
            <a:pPr lvl="2"/>
            <a:r>
              <a:rPr lang="de-DE" noProof="0" smtClean="0"/>
              <a:t>Dritte Ebene</a:t>
            </a:r>
          </a:p>
          <a:p>
            <a:pPr lvl="3"/>
            <a:r>
              <a:rPr lang="de-DE" noProof="0" smtClean="0"/>
              <a:t>Vierte Ebene</a:t>
            </a:r>
          </a:p>
          <a:p>
            <a:pPr lvl="4"/>
            <a:r>
              <a:rPr lang="de-DE" noProof="0" smtClean="0"/>
              <a:t>Fünfte Ebene</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r>
              <a:rPr lang="de-DE"/>
              <a:t>Prof. Dr. Max Mustermann | </a:t>
            </a:r>
            <a:br>
              <a:rPr lang="de-DE"/>
            </a:br>
            <a:r>
              <a:rPr lang="de-DE"/>
              <a:t>Name of Faculty</a:t>
            </a: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AB5DBA3-DFF6-4CFC-93DE-3F08A0E43ADF}" type="slidenum">
              <a:rPr lang="de-DE"/>
              <a:pPr>
                <a:defRPr/>
              </a:pPr>
              <a:t>‹Nr.›</a:t>
            </a:fld>
            <a:endParaRPr lang="de-DE"/>
          </a:p>
        </p:txBody>
      </p:sp>
    </p:spTree>
    <p:extLst>
      <p:ext uri="{BB962C8B-B14F-4D97-AF65-F5344CB8AC3E}">
        <p14:creationId xmlns:p14="http://schemas.microsoft.com/office/powerpoint/2010/main" val="631413453"/>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baseline="0" dirty="0" smtClean="0"/>
          </a:p>
          <a:p>
            <a:endParaRPr lang="de-DE" baseline="0" dirty="0" smtClean="0"/>
          </a:p>
        </p:txBody>
      </p:sp>
      <p:sp>
        <p:nvSpPr>
          <p:cNvPr id="4" name="Fußzeilenplatzhalter 3"/>
          <p:cNvSpPr>
            <a:spLocks noGrp="1"/>
          </p:cNvSpPr>
          <p:nvPr>
            <p:ph type="ftr" sz="quarter" idx="10"/>
          </p:nvPr>
        </p:nvSpPr>
        <p:spPr/>
        <p:txBody>
          <a:bodyPr/>
          <a:lstStyle/>
          <a:p>
            <a:r>
              <a:rPr lang="de-DE" smtClean="0"/>
              <a:t>Prof. Dr. Max Mustermann | </a:t>
            </a:r>
            <a:br>
              <a:rPr lang="de-DE" smtClean="0"/>
            </a:br>
            <a:r>
              <a:rPr lang="de-DE" smtClean="0"/>
              <a:t>Name of Faculty</a:t>
            </a:r>
            <a:endParaRPr lang="de-DE"/>
          </a:p>
        </p:txBody>
      </p:sp>
      <p:sp>
        <p:nvSpPr>
          <p:cNvPr id="5" name="Foliennummernplatzhalter 4"/>
          <p:cNvSpPr>
            <a:spLocks noGrp="1"/>
          </p:cNvSpPr>
          <p:nvPr>
            <p:ph type="sldNum" sz="quarter" idx="11"/>
          </p:nvPr>
        </p:nvSpPr>
        <p:spPr/>
        <p:txBody>
          <a:bodyPr/>
          <a:lstStyle/>
          <a:p>
            <a:pPr>
              <a:defRPr/>
            </a:pPr>
            <a:fld id="{6AB5DBA3-DFF6-4CFC-93DE-3F08A0E43ADF}" type="slidenum">
              <a:rPr lang="de-DE" smtClean="0"/>
              <a:pPr>
                <a:defRPr/>
              </a:pPr>
              <a:t>1</a:t>
            </a:fld>
            <a:endParaRPr lang="de-DE"/>
          </a:p>
        </p:txBody>
      </p:sp>
    </p:spTree>
    <p:extLst>
      <p:ext uri="{BB962C8B-B14F-4D97-AF65-F5344CB8AC3E}">
        <p14:creationId xmlns:p14="http://schemas.microsoft.com/office/powerpoint/2010/main" val="42053720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C837BDB-BE61-4DA0-A8E3-02BAFBB6FF25}" type="slidenum">
              <a:rPr lang="en-US" altLang="de-DE"/>
              <a:pPr/>
              <a:t>22</a:t>
            </a:fld>
            <a:endParaRPr lang="en-US" altLang="de-DE"/>
          </a:p>
        </p:txBody>
      </p:sp>
      <p:sp>
        <p:nvSpPr>
          <p:cNvPr id="1721346" name="Rectangle 2"/>
          <p:cNvSpPr>
            <a:spLocks noGrp="1" noRot="1" noChangeAspect="1" noChangeArrowheads="1" noTextEdit="1"/>
          </p:cNvSpPr>
          <p:nvPr>
            <p:ph type="sldImg"/>
          </p:nvPr>
        </p:nvSpPr>
        <p:spPr>
          <a:ln/>
        </p:spPr>
      </p:sp>
      <p:sp>
        <p:nvSpPr>
          <p:cNvPr id="1721347"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val="1489282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dt" idx="1"/>
          </p:nvPr>
        </p:nvSpPr>
        <p:spPr>
          <a:ln/>
        </p:spPr>
        <p:txBody>
          <a:bodyPr/>
          <a:lstStyle/>
          <a:p>
            <a:fld id="{09854723-AD7C-415E-8983-71DC11A58E61}" type="datetime8">
              <a:rPr lang="en-US" altLang="de-DE"/>
              <a:pPr/>
              <a:t>5/8/2016 10:47 PM</a:t>
            </a:fld>
            <a:endParaRPr lang="en-US" altLang="de-DE"/>
          </a:p>
        </p:txBody>
      </p:sp>
      <p:sp>
        <p:nvSpPr>
          <p:cNvPr id="5" name="Rectangle 6"/>
          <p:cNvSpPr>
            <a:spLocks noGrp="1" noChangeArrowheads="1"/>
          </p:cNvSpPr>
          <p:nvPr>
            <p:ph type="ftr" sz="quarter" idx="4"/>
          </p:nvPr>
        </p:nvSpPr>
        <p:spPr>
          <a:ln/>
        </p:spPr>
        <p:txBody>
          <a:bodyPr/>
          <a:lstStyle/>
          <a:p>
            <a:r>
              <a:rPr lang="en-US" altLang="de-DE"/>
              <a:t>© 2006 Microsoft Corporation. All rights reserved. Microsoft, Windows, Windows Vista and other product names are or may be registered trademarks and/or trademarks in the U.S. and/or other countries.</a:t>
            </a:r>
          </a:p>
          <a:p>
            <a:r>
              <a:rPr lang="en-US" altLang="de-DE"/>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tLang="de-DE"/>
            </a:br>
            <a:r>
              <a:rPr lang="en-US" altLang="de-DE"/>
              <a:t>MICROSOFT MAKES NO WARRANTIES, EXPRESS, IMPLIED OR STATUTORY, AS TO THE INFORMATION IN THIS PRESENTATION.</a:t>
            </a:r>
          </a:p>
        </p:txBody>
      </p:sp>
      <p:sp>
        <p:nvSpPr>
          <p:cNvPr id="6" name="Rectangle 7"/>
          <p:cNvSpPr>
            <a:spLocks noGrp="1" noChangeArrowheads="1"/>
          </p:cNvSpPr>
          <p:nvPr>
            <p:ph type="sldNum" sz="quarter" idx="5"/>
          </p:nvPr>
        </p:nvSpPr>
        <p:spPr>
          <a:ln/>
        </p:spPr>
        <p:txBody>
          <a:bodyPr/>
          <a:lstStyle/>
          <a:p>
            <a:fld id="{C74E8190-9BD2-4E4C-B9C5-045CE845E5BE}" type="slidenum">
              <a:rPr lang="en-US" altLang="de-DE"/>
              <a:pPr/>
              <a:t>25</a:t>
            </a:fld>
            <a:endParaRPr lang="en-US" altLang="de-DE"/>
          </a:p>
        </p:txBody>
      </p:sp>
      <p:sp>
        <p:nvSpPr>
          <p:cNvPr id="316418" name="Rectangle 2"/>
          <p:cNvSpPr>
            <a:spLocks noGrp="1" noRot="1" noChangeAspect="1" noChangeArrowheads="1" noTextEdit="1"/>
          </p:cNvSpPr>
          <p:nvPr>
            <p:ph type="sldImg"/>
          </p:nvPr>
        </p:nvSpPr>
        <p:spPr>
          <a:ln/>
        </p:spPr>
      </p:sp>
    </p:spTree>
    <p:extLst>
      <p:ext uri="{BB962C8B-B14F-4D97-AF65-F5344CB8AC3E}">
        <p14:creationId xmlns:p14="http://schemas.microsoft.com/office/powerpoint/2010/main" val="3440282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ußzeilenplatzhalter 3"/>
          <p:cNvSpPr>
            <a:spLocks noGrp="1"/>
          </p:cNvSpPr>
          <p:nvPr>
            <p:ph type="ftr" sz="quarter" idx="10"/>
          </p:nvPr>
        </p:nvSpPr>
        <p:spPr/>
        <p:txBody>
          <a:bodyPr/>
          <a:lstStyle/>
          <a:p>
            <a:r>
              <a:rPr lang="de-DE" smtClean="0"/>
              <a:t>Prof. Dr. Max Mustermann | </a:t>
            </a:r>
            <a:br>
              <a:rPr lang="de-DE" smtClean="0"/>
            </a:br>
            <a:r>
              <a:rPr lang="de-DE" smtClean="0"/>
              <a:t>Name of Faculty</a:t>
            </a:r>
            <a:endParaRPr lang="de-DE"/>
          </a:p>
        </p:txBody>
      </p:sp>
      <p:sp>
        <p:nvSpPr>
          <p:cNvPr id="5" name="Foliennummernplatzhalter 4"/>
          <p:cNvSpPr>
            <a:spLocks noGrp="1"/>
          </p:cNvSpPr>
          <p:nvPr>
            <p:ph type="sldNum" sz="quarter" idx="11"/>
          </p:nvPr>
        </p:nvSpPr>
        <p:spPr/>
        <p:txBody>
          <a:bodyPr/>
          <a:lstStyle/>
          <a:p>
            <a:pPr>
              <a:defRPr/>
            </a:pPr>
            <a:fld id="{6AB5DBA3-DFF6-4CFC-93DE-3F08A0E43ADF}" type="slidenum">
              <a:rPr lang="de-DE" smtClean="0"/>
              <a:pPr>
                <a:defRPr/>
              </a:pPr>
              <a:t>49</a:t>
            </a:fld>
            <a:endParaRPr lang="de-DE"/>
          </a:p>
        </p:txBody>
      </p:sp>
    </p:spTree>
    <p:extLst>
      <p:ext uri="{BB962C8B-B14F-4D97-AF65-F5344CB8AC3E}">
        <p14:creationId xmlns:p14="http://schemas.microsoft.com/office/powerpoint/2010/main" val="539211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ußzeilenplatzhalter 3"/>
          <p:cNvSpPr>
            <a:spLocks noGrp="1"/>
          </p:cNvSpPr>
          <p:nvPr>
            <p:ph type="ftr" sz="quarter" idx="10"/>
          </p:nvPr>
        </p:nvSpPr>
        <p:spPr/>
        <p:txBody>
          <a:bodyPr/>
          <a:lstStyle/>
          <a:p>
            <a:r>
              <a:rPr lang="de-DE" smtClean="0"/>
              <a:t>Prof. Dr. Max Mustermann | </a:t>
            </a:r>
            <a:br>
              <a:rPr lang="de-DE" smtClean="0"/>
            </a:br>
            <a:r>
              <a:rPr lang="de-DE" smtClean="0"/>
              <a:t>Name of Faculty</a:t>
            </a:r>
            <a:endParaRPr lang="de-DE"/>
          </a:p>
        </p:txBody>
      </p:sp>
      <p:sp>
        <p:nvSpPr>
          <p:cNvPr id="5" name="Foliennummernplatzhalter 4"/>
          <p:cNvSpPr>
            <a:spLocks noGrp="1"/>
          </p:cNvSpPr>
          <p:nvPr>
            <p:ph type="sldNum" sz="quarter" idx="11"/>
          </p:nvPr>
        </p:nvSpPr>
        <p:spPr/>
        <p:txBody>
          <a:bodyPr/>
          <a:lstStyle/>
          <a:p>
            <a:pPr>
              <a:defRPr/>
            </a:pPr>
            <a:fld id="{6AB5DBA3-DFF6-4CFC-93DE-3F08A0E43ADF}" type="slidenum">
              <a:rPr lang="de-DE" smtClean="0"/>
              <a:pPr>
                <a:defRPr/>
              </a:pPr>
              <a:t>57</a:t>
            </a:fld>
            <a:endParaRPr lang="de-DE"/>
          </a:p>
        </p:txBody>
      </p:sp>
    </p:spTree>
    <p:extLst>
      <p:ext uri="{BB962C8B-B14F-4D97-AF65-F5344CB8AC3E}">
        <p14:creationId xmlns:p14="http://schemas.microsoft.com/office/powerpoint/2010/main" val="390613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ußzeilenplatzhalter 3"/>
          <p:cNvSpPr>
            <a:spLocks noGrp="1"/>
          </p:cNvSpPr>
          <p:nvPr>
            <p:ph type="ftr" sz="quarter" idx="10"/>
          </p:nvPr>
        </p:nvSpPr>
        <p:spPr/>
        <p:txBody>
          <a:bodyPr/>
          <a:lstStyle/>
          <a:p>
            <a:r>
              <a:rPr lang="de-DE" smtClean="0"/>
              <a:t>Prof. Dr. Max Mustermann | </a:t>
            </a:r>
            <a:br>
              <a:rPr lang="de-DE" smtClean="0"/>
            </a:br>
            <a:r>
              <a:rPr lang="de-DE" smtClean="0"/>
              <a:t>Name of Faculty</a:t>
            </a:r>
            <a:endParaRPr lang="de-DE"/>
          </a:p>
        </p:txBody>
      </p:sp>
      <p:sp>
        <p:nvSpPr>
          <p:cNvPr id="5" name="Foliennummernplatzhalter 4"/>
          <p:cNvSpPr>
            <a:spLocks noGrp="1"/>
          </p:cNvSpPr>
          <p:nvPr>
            <p:ph type="sldNum" sz="quarter" idx="11"/>
          </p:nvPr>
        </p:nvSpPr>
        <p:spPr/>
        <p:txBody>
          <a:bodyPr/>
          <a:lstStyle/>
          <a:p>
            <a:pPr>
              <a:defRPr/>
            </a:pPr>
            <a:fld id="{6AB5DBA3-DFF6-4CFC-93DE-3F08A0E43ADF}" type="slidenum">
              <a:rPr lang="de-DE" smtClean="0"/>
              <a:pPr>
                <a:defRPr/>
              </a:pPr>
              <a:t>2</a:t>
            </a:fld>
            <a:endParaRPr lang="de-DE"/>
          </a:p>
        </p:txBody>
      </p:sp>
    </p:spTree>
    <p:extLst>
      <p:ext uri="{BB962C8B-B14F-4D97-AF65-F5344CB8AC3E}">
        <p14:creationId xmlns:p14="http://schemas.microsoft.com/office/powerpoint/2010/main" val="3840259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de-DE" sz="1200" dirty="0" err="1" smtClean="0"/>
              <a:t>This</a:t>
            </a:r>
            <a:r>
              <a:rPr lang="de-DE" sz="1200" dirty="0" smtClean="0"/>
              <a:t> </a:t>
            </a:r>
            <a:r>
              <a:rPr lang="de-DE" sz="1200" dirty="0" err="1" smtClean="0"/>
              <a:t>context</a:t>
            </a:r>
            <a:r>
              <a:rPr lang="de-DE" sz="1200" dirty="0" smtClean="0"/>
              <a:t> </a:t>
            </a:r>
            <a:r>
              <a:rPr lang="de-DE" sz="1200" dirty="0" err="1" smtClean="0"/>
              <a:t>awareness</a:t>
            </a:r>
            <a:r>
              <a:rPr lang="de-DE" sz="1200" dirty="0" smtClean="0"/>
              <a:t> </a:t>
            </a:r>
            <a:r>
              <a:rPr lang="de-DE" sz="1200" dirty="0" err="1" smtClean="0"/>
              <a:t>and</a:t>
            </a:r>
            <a:r>
              <a:rPr lang="de-DE" sz="1200" baseline="0" dirty="0" smtClean="0"/>
              <a:t> </a:t>
            </a:r>
            <a:r>
              <a:rPr lang="de-DE" sz="1200" baseline="0" dirty="0" err="1" smtClean="0"/>
              <a:t>novel</a:t>
            </a:r>
            <a:r>
              <a:rPr lang="de-DE" sz="1200" baseline="0" dirty="0" smtClean="0"/>
              <a:t> form </a:t>
            </a:r>
            <a:r>
              <a:rPr lang="de-DE" sz="1200" baseline="0" dirty="0" err="1" smtClean="0"/>
              <a:t>of</a:t>
            </a:r>
            <a:r>
              <a:rPr lang="de-DE" sz="1200" baseline="0" dirty="0" smtClean="0"/>
              <a:t> HCI </a:t>
            </a:r>
            <a:r>
              <a:rPr lang="de-DE" sz="1200" baseline="0" dirty="0" err="1" smtClean="0"/>
              <a:t>is</a:t>
            </a:r>
            <a:r>
              <a:rPr lang="de-DE" sz="1200" baseline="0" dirty="0" smtClean="0"/>
              <a:t> </a:t>
            </a:r>
            <a:r>
              <a:rPr lang="de-DE" sz="1200" baseline="0" dirty="0" err="1" smtClean="0"/>
              <a:t>based</a:t>
            </a:r>
            <a:r>
              <a:rPr lang="de-DE" sz="1200" baseline="0" dirty="0" smtClean="0"/>
              <a:t> on </a:t>
            </a:r>
            <a:r>
              <a:rPr lang="de-DE" sz="1200" baseline="0" dirty="0" err="1" smtClean="0"/>
              <a:t>sensors</a:t>
            </a:r>
            <a:r>
              <a:rPr lang="de-DE" sz="1200" baseline="0" dirty="0" smtClean="0"/>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de-DE" sz="12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de-DE" sz="1200" baseline="0" dirty="0" err="1" smtClean="0"/>
              <a:t>What</a:t>
            </a:r>
            <a:r>
              <a:rPr lang="de-DE" sz="1200" baseline="0" dirty="0" smtClean="0"/>
              <a:t> </a:t>
            </a:r>
            <a:r>
              <a:rPr lang="de-DE" sz="1200" baseline="0" dirty="0" err="1" smtClean="0"/>
              <a:t>we</a:t>
            </a:r>
            <a:r>
              <a:rPr lang="de-DE" sz="1200" baseline="0" dirty="0" smtClean="0"/>
              <a:t> </a:t>
            </a:r>
            <a:r>
              <a:rPr lang="de-DE" sz="1200" baseline="0" dirty="0" err="1" smtClean="0"/>
              <a:t>used</a:t>
            </a:r>
            <a:r>
              <a:rPr lang="de-DE" sz="1200" baseline="0" dirty="0" smtClean="0"/>
              <a:t> in </a:t>
            </a:r>
            <a:r>
              <a:rPr lang="de-DE" sz="1200" baseline="0" dirty="0" err="1" smtClean="0"/>
              <a:t>the</a:t>
            </a:r>
            <a:r>
              <a:rPr lang="de-DE" sz="1200" baseline="0" dirty="0" smtClean="0"/>
              <a:t> Retail Store </a:t>
            </a:r>
            <a:r>
              <a:rPr lang="de-DE" sz="1200" baseline="0" dirty="0" err="1" smtClean="0"/>
              <a:t>Application</a:t>
            </a:r>
            <a:r>
              <a:rPr lang="de-DE" sz="1200" baseline="0" dirty="0" smtClean="0"/>
              <a:t> </a:t>
            </a:r>
            <a:r>
              <a:rPr lang="de-DE" sz="1200" baseline="0" dirty="0" err="1" smtClean="0"/>
              <a:t>are</a:t>
            </a:r>
            <a:r>
              <a:rPr lang="de-DE" sz="1200" baseline="0" dirty="0" smtClean="0"/>
              <a:t> </a:t>
            </a:r>
            <a:r>
              <a:rPr lang="de-DE" sz="1200" baseline="0" dirty="0" err="1" smtClean="0"/>
              <a:t>special</a:t>
            </a:r>
            <a:r>
              <a:rPr lang="de-DE" sz="1200" baseline="0" dirty="0" smtClean="0"/>
              <a:t> </a:t>
            </a:r>
            <a:r>
              <a:rPr lang="de-DE" sz="1200" baseline="0" dirty="0" err="1" smtClean="0"/>
              <a:t>types</a:t>
            </a:r>
            <a:r>
              <a:rPr lang="de-DE" sz="1200" baseline="0" dirty="0" smtClean="0"/>
              <a:t> </a:t>
            </a:r>
            <a:r>
              <a:rPr lang="de-DE" sz="1200" baseline="0" dirty="0" err="1" smtClean="0"/>
              <a:t>of</a:t>
            </a:r>
            <a:r>
              <a:rPr lang="de-DE" sz="1200" baseline="0" dirty="0" smtClean="0"/>
              <a:t> </a:t>
            </a:r>
            <a:r>
              <a:rPr lang="de-DE" sz="1200" baseline="0" dirty="0" err="1" smtClean="0"/>
              <a:t>sensors</a:t>
            </a:r>
            <a:r>
              <a:rPr lang="de-DE" sz="1200" baseline="0" dirty="0" smtClean="0"/>
              <a:t> </a:t>
            </a:r>
            <a:r>
              <a:rPr lang="de-DE" sz="1200" baseline="0" dirty="0" err="1" smtClean="0"/>
              <a:t>as</a:t>
            </a:r>
            <a:r>
              <a:rPr lang="de-DE" sz="1200" baseline="0" dirty="0" smtClean="0"/>
              <a:t> </a:t>
            </a:r>
            <a:r>
              <a:rPr lang="de-DE" sz="1200" baseline="0" dirty="0" err="1" smtClean="0"/>
              <a:t>the</a:t>
            </a:r>
            <a:r>
              <a:rPr lang="de-DE" sz="1200" baseline="0" dirty="0" smtClean="0"/>
              <a:t> </a:t>
            </a:r>
            <a:r>
              <a:rPr lang="de-DE" sz="1200" baseline="0" dirty="0" err="1" smtClean="0"/>
              <a:t>one</a:t>
            </a:r>
            <a:r>
              <a:rPr lang="de-DE" sz="1200" baseline="0" dirty="0" smtClean="0"/>
              <a:t> </a:t>
            </a:r>
            <a:r>
              <a:rPr lang="de-DE" sz="1200" baseline="0" dirty="0" err="1" smtClean="0"/>
              <a:t>you</a:t>
            </a:r>
            <a:r>
              <a:rPr lang="de-DE" sz="1200" baseline="0" dirty="0" smtClean="0"/>
              <a:t> </a:t>
            </a:r>
            <a:r>
              <a:rPr lang="de-DE" sz="1200" baseline="0" dirty="0" err="1" smtClean="0"/>
              <a:t>see</a:t>
            </a:r>
            <a:r>
              <a:rPr lang="de-DE" sz="1200" baseline="0" dirty="0" smtClean="0"/>
              <a:t> </a:t>
            </a:r>
            <a:r>
              <a:rPr lang="de-DE" sz="1200" baseline="0" dirty="0" err="1" smtClean="0"/>
              <a:t>here</a:t>
            </a:r>
            <a:r>
              <a:rPr lang="de-DE" sz="1200" baseline="0" dirty="0" smtClean="0"/>
              <a:t>, </a:t>
            </a:r>
            <a:r>
              <a:rPr lang="de-DE" sz="1200" baseline="0" dirty="0" err="1" smtClean="0"/>
              <a:t>that</a:t>
            </a:r>
            <a:r>
              <a:rPr lang="de-DE" sz="1200" baseline="0" dirty="0" smtClean="0"/>
              <a:t> </a:t>
            </a:r>
            <a:r>
              <a:rPr lang="de-DE" sz="1200" baseline="0" dirty="0" err="1" smtClean="0"/>
              <a:t>is</a:t>
            </a:r>
            <a:r>
              <a:rPr lang="de-DE" sz="1200" baseline="0" dirty="0" smtClean="0"/>
              <a:t> a extreme </a:t>
            </a:r>
            <a:r>
              <a:rPr lang="de-DE" sz="1200" baseline="0" dirty="0" err="1" smtClean="0"/>
              <a:t>high</a:t>
            </a:r>
            <a:r>
              <a:rPr lang="de-DE" sz="1200" baseline="0" dirty="0" smtClean="0"/>
              <a:t> sensitive </a:t>
            </a:r>
            <a:r>
              <a:rPr lang="de-DE" sz="1200" baseline="0" dirty="0" err="1" smtClean="0"/>
              <a:t>movement</a:t>
            </a:r>
            <a:r>
              <a:rPr lang="de-DE" sz="1200" baseline="0" dirty="0" smtClean="0"/>
              <a:t> </a:t>
            </a:r>
            <a:r>
              <a:rPr lang="de-DE" sz="1200" baseline="0" dirty="0" err="1" smtClean="0"/>
              <a:t>sensor</a:t>
            </a:r>
            <a:r>
              <a:rPr lang="de-DE" sz="1200" baseline="0" dirty="0" smtClean="0"/>
              <a:t> </a:t>
            </a:r>
            <a:r>
              <a:rPr lang="de-DE" sz="1200" baseline="0" dirty="0" err="1" smtClean="0"/>
              <a:t>system</a:t>
            </a:r>
            <a:r>
              <a:rPr lang="de-DE" sz="1200" baseline="0" dirty="0" smtClean="0"/>
              <a:t> </a:t>
            </a:r>
            <a:r>
              <a:rPr lang="de-DE" sz="1200" baseline="0" dirty="0" err="1" smtClean="0"/>
              <a:t>with</a:t>
            </a:r>
            <a:r>
              <a:rPr lang="de-DE" sz="1200" baseline="0" dirty="0" smtClean="0"/>
              <a:t> </a:t>
            </a:r>
            <a:r>
              <a:rPr lang="de-DE" sz="1200" baseline="0" dirty="0" err="1" smtClean="0"/>
              <a:t>almost</a:t>
            </a:r>
            <a:r>
              <a:rPr lang="de-DE" sz="1200" baseline="0" dirty="0" smtClean="0"/>
              <a:t> 0 </a:t>
            </a:r>
            <a:r>
              <a:rPr lang="de-DE" sz="1200" baseline="0" dirty="0" err="1" smtClean="0"/>
              <a:t>energy</a:t>
            </a:r>
            <a:r>
              <a:rPr lang="de-DE" sz="1200" baseline="0" dirty="0" smtClean="0"/>
              <a:t> </a:t>
            </a:r>
            <a:r>
              <a:rPr lang="de-DE" sz="1200" baseline="0" dirty="0" err="1" smtClean="0"/>
              <a:t>consumption</a:t>
            </a:r>
            <a:r>
              <a:rPr lang="de-DE" sz="1200" baseline="0" dirty="0" smtClean="0"/>
              <a:t> </a:t>
            </a:r>
            <a:r>
              <a:rPr lang="de-DE" sz="1200" baseline="0" dirty="0" err="1" smtClean="0"/>
              <a:t>that</a:t>
            </a:r>
            <a:r>
              <a:rPr lang="de-DE" sz="1200" baseline="0" dirty="0" smtClean="0"/>
              <a:t> </a:t>
            </a:r>
            <a:r>
              <a:rPr lang="de-DE" sz="1200" baseline="0" dirty="0" err="1" smtClean="0"/>
              <a:t>we</a:t>
            </a:r>
            <a:r>
              <a:rPr lang="de-DE" sz="1200" baseline="0" dirty="0" smtClean="0"/>
              <a:t> </a:t>
            </a:r>
            <a:r>
              <a:rPr lang="de-DE" sz="1200" baseline="0" dirty="0" err="1" smtClean="0"/>
              <a:t>develop</a:t>
            </a:r>
            <a:r>
              <a:rPr lang="de-DE" sz="1200" baseline="0" dirty="0" smtClean="0"/>
              <a:t> </a:t>
            </a:r>
            <a:r>
              <a:rPr lang="de-DE" sz="1200" baseline="0" dirty="0" err="1" smtClean="0"/>
              <a:t>togehter</a:t>
            </a:r>
            <a:r>
              <a:rPr lang="de-DE" sz="1200" baseline="0" dirty="0" smtClean="0"/>
              <a:t> </a:t>
            </a:r>
            <a:r>
              <a:rPr lang="de-DE" sz="1200" baseline="0" dirty="0" err="1" smtClean="0"/>
              <a:t>with</a:t>
            </a:r>
            <a:r>
              <a:rPr lang="de-DE" sz="1200" baseline="0" dirty="0" smtClean="0"/>
              <a:t> Prof. Weber </a:t>
            </a:r>
            <a:r>
              <a:rPr lang="de-DE" sz="1200" baseline="0" dirty="0" err="1" smtClean="0"/>
              <a:t>from</a:t>
            </a:r>
            <a:r>
              <a:rPr lang="de-DE" sz="1200" baseline="0" dirty="0" smtClean="0"/>
              <a:t> </a:t>
            </a:r>
            <a:r>
              <a:rPr lang="de-DE" sz="1200" baseline="0" dirty="0" err="1" smtClean="0"/>
              <a:t>the</a:t>
            </a:r>
            <a:r>
              <a:rPr lang="de-DE" sz="1200" baseline="0" dirty="0" smtClean="0"/>
              <a:t> IPE (</a:t>
            </a:r>
            <a:r>
              <a:rPr lang="de-DE" dirty="0" smtClean="0"/>
              <a:t>Institut für Prozessdatenverarbeitung und Elektronik)</a:t>
            </a:r>
            <a:r>
              <a:rPr lang="de-DE" baseline="0" dirty="0" smtClean="0"/>
              <a:t> </a:t>
            </a:r>
            <a:r>
              <a:rPr lang="de-DE" baseline="0" dirty="0" err="1" smtClean="0"/>
              <a:t>from</a:t>
            </a:r>
            <a:r>
              <a:rPr lang="de-DE" baseline="0" dirty="0" smtClean="0"/>
              <a:t> </a:t>
            </a:r>
            <a:r>
              <a:rPr lang="de-DE" baseline="0" dirty="0" err="1" smtClean="0"/>
              <a:t>the</a:t>
            </a:r>
            <a:r>
              <a:rPr lang="de-DE" baseline="0" dirty="0" smtClean="0"/>
              <a:t> Helmholtz Part. </a:t>
            </a:r>
            <a:endParaRPr lang="de-DE" sz="1200" dirty="0" smtClean="0"/>
          </a:p>
          <a:p>
            <a:endParaRPr lang="de-DE" dirty="0" smtClean="0"/>
          </a:p>
          <a:p>
            <a:r>
              <a:rPr lang="de-DE" dirty="0" err="1" smtClean="0"/>
              <a:t>Now</a:t>
            </a:r>
            <a:r>
              <a:rPr lang="de-DE" dirty="0" smtClean="0"/>
              <a:t> </a:t>
            </a:r>
            <a:r>
              <a:rPr lang="de-DE" dirty="0" err="1" smtClean="0"/>
              <a:t>we</a:t>
            </a:r>
            <a:r>
              <a:rPr lang="de-DE" dirty="0" smtClean="0"/>
              <a:t> </a:t>
            </a:r>
            <a:r>
              <a:rPr lang="de-DE" dirty="0" err="1" smtClean="0"/>
              <a:t>have</a:t>
            </a:r>
            <a:r>
              <a:rPr lang="de-DE" dirty="0" smtClean="0"/>
              <a:t> </a:t>
            </a:r>
            <a:r>
              <a:rPr lang="de-DE" dirty="0" err="1" smtClean="0"/>
              <a:t>sensors</a:t>
            </a:r>
            <a:r>
              <a:rPr lang="de-DE" dirty="0" smtClean="0"/>
              <a:t> </a:t>
            </a:r>
            <a:r>
              <a:rPr lang="de-DE" dirty="0" err="1" smtClean="0"/>
              <a:t>and</a:t>
            </a:r>
            <a:r>
              <a:rPr lang="de-DE" dirty="0" smtClean="0"/>
              <a:t> </a:t>
            </a:r>
            <a:r>
              <a:rPr lang="de-DE" dirty="0" err="1" smtClean="0"/>
              <a:t>we</a:t>
            </a:r>
            <a:r>
              <a:rPr lang="de-DE" dirty="0" smtClean="0"/>
              <a:t> </a:t>
            </a:r>
            <a:r>
              <a:rPr lang="de-DE" dirty="0" err="1" smtClean="0"/>
              <a:t>want</a:t>
            </a:r>
            <a:r>
              <a:rPr lang="de-DE" dirty="0" smtClean="0"/>
              <a:t> </a:t>
            </a:r>
            <a:r>
              <a:rPr lang="de-DE" dirty="0" err="1" smtClean="0"/>
              <a:t>to</a:t>
            </a:r>
            <a:r>
              <a:rPr lang="de-DE" baseline="0" dirty="0" smtClean="0"/>
              <a:t> </a:t>
            </a:r>
            <a:r>
              <a:rPr lang="de-DE" baseline="0" dirty="0" err="1" smtClean="0"/>
              <a:t>build</a:t>
            </a:r>
            <a:r>
              <a:rPr lang="de-DE" baseline="0" dirty="0" smtClean="0"/>
              <a:t> </a:t>
            </a:r>
            <a:r>
              <a:rPr lang="de-DE" baseline="0" dirty="0" err="1" smtClean="0"/>
              <a:t>context</a:t>
            </a:r>
            <a:r>
              <a:rPr lang="de-DE" baseline="0" dirty="0" smtClean="0"/>
              <a:t> </a:t>
            </a:r>
            <a:r>
              <a:rPr lang="de-DE" baseline="0" dirty="0" err="1" smtClean="0"/>
              <a:t>aware</a:t>
            </a:r>
            <a:r>
              <a:rPr lang="de-DE" baseline="0" dirty="0" smtClean="0"/>
              <a:t> </a:t>
            </a:r>
            <a:r>
              <a:rPr lang="de-DE" baseline="0" dirty="0" err="1" smtClean="0"/>
              <a:t>systems</a:t>
            </a:r>
            <a:r>
              <a:rPr lang="de-DE" baseline="0" dirty="0" smtClean="0"/>
              <a:t> out </a:t>
            </a:r>
            <a:r>
              <a:rPr lang="de-DE" baseline="0" dirty="0" err="1" smtClean="0"/>
              <a:t>of</a:t>
            </a:r>
            <a:r>
              <a:rPr lang="de-DE" baseline="0" dirty="0" smtClean="0"/>
              <a:t> it. </a:t>
            </a:r>
            <a:r>
              <a:rPr lang="de-DE" baseline="0" dirty="0" err="1" smtClean="0"/>
              <a:t>How</a:t>
            </a:r>
            <a:r>
              <a:rPr lang="de-DE" baseline="0" dirty="0" smtClean="0"/>
              <a:t> do </a:t>
            </a:r>
            <a:r>
              <a:rPr lang="de-DE" baseline="0" dirty="0" err="1" smtClean="0"/>
              <a:t>we</a:t>
            </a:r>
            <a:r>
              <a:rPr lang="de-DE" baseline="0" dirty="0" smtClean="0"/>
              <a:t> do </a:t>
            </a:r>
            <a:r>
              <a:rPr lang="de-DE" baseline="0" dirty="0" err="1" smtClean="0"/>
              <a:t>this</a:t>
            </a:r>
            <a:r>
              <a:rPr lang="de-DE" baseline="0" dirty="0" smtClean="0"/>
              <a:t>?</a:t>
            </a:r>
            <a:endParaRPr lang="de-DE" dirty="0"/>
          </a:p>
        </p:txBody>
      </p:sp>
      <p:sp>
        <p:nvSpPr>
          <p:cNvPr id="4" name="Fußzeilenplatzhalter 3"/>
          <p:cNvSpPr>
            <a:spLocks noGrp="1"/>
          </p:cNvSpPr>
          <p:nvPr>
            <p:ph type="ftr" sz="quarter" idx="10"/>
          </p:nvPr>
        </p:nvSpPr>
        <p:spPr/>
        <p:txBody>
          <a:bodyPr/>
          <a:lstStyle/>
          <a:p>
            <a:r>
              <a:rPr lang="de-DE" smtClean="0"/>
              <a:t>Prof. Dr. Max Mustermann | </a:t>
            </a:r>
            <a:br>
              <a:rPr lang="de-DE" smtClean="0"/>
            </a:br>
            <a:r>
              <a:rPr lang="de-DE" smtClean="0"/>
              <a:t>Name of Faculty</a:t>
            </a:r>
            <a:endParaRPr lang="de-DE"/>
          </a:p>
        </p:txBody>
      </p:sp>
      <p:sp>
        <p:nvSpPr>
          <p:cNvPr id="5" name="Foliennummernplatzhalter 4"/>
          <p:cNvSpPr>
            <a:spLocks noGrp="1"/>
          </p:cNvSpPr>
          <p:nvPr>
            <p:ph type="sldNum" sz="quarter" idx="11"/>
          </p:nvPr>
        </p:nvSpPr>
        <p:spPr/>
        <p:txBody>
          <a:bodyPr/>
          <a:lstStyle/>
          <a:p>
            <a:pPr>
              <a:defRPr/>
            </a:pPr>
            <a:fld id="{6AB5DBA3-DFF6-4CFC-93DE-3F08A0E43ADF}" type="slidenum">
              <a:rPr lang="de-DE" smtClean="0"/>
              <a:pPr>
                <a:defRPr/>
              </a:pPr>
              <a:t>5</a:t>
            </a:fld>
            <a:endParaRPr lang="de-DE"/>
          </a:p>
        </p:txBody>
      </p:sp>
    </p:spTree>
    <p:extLst>
      <p:ext uri="{BB962C8B-B14F-4D97-AF65-F5344CB8AC3E}">
        <p14:creationId xmlns:p14="http://schemas.microsoft.com/office/powerpoint/2010/main" val="3618706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endParaRPr lang="de-DE" baseline="0" dirty="0" smtClean="0"/>
          </a:p>
        </p:txBody>
      </p:sp>
      <p:sp>
        <p:nvSpPr>
          <p:cNvPr id="4" name="Fußzeilenplatzhalter 3"/>
          <p:cNvSpPr>
            <a:spLocks noGrp="1"/>
          </p:cNvSpPr>
          <p:nvPr>
            <p:ph type="ftr" sz="quarter" idx="10"/>
          </p:nvPr>
        </p:nvSpPr>
        <p:spPr/>
        <p:txBody>
          <a:bodyPr/>
          <a:lstStyle/>
          <a:p>
            <a:r>
              <a:rPr lang="de-DE" smtClean="0"/>
              <a:t>Prof. Dr. Max Mustermann | </a:t>
            </a:r>
            <a:br>
              <a:rPr lang="de-DE" smtClean="0"/>
            </a:br>
            <a:r>
              <a:rPr lang="de-DE" smtClean="0"/>
              <a:t>Name of Faculty</a:t>
            </a:r>
            <a:endParaRPr lang="de-DE"/>
          </a:p>
        </p:txBody>
      </p:sp>
      <p:sp>
        <p:nvSpPr>
          <p:cNvPr id="5" name="Foliennummernplatzhalter 4"/>
          <p:cNvSpPr>
            <a:spLocks noGrp="1"/>
          </p:cNvSpPr>
          <p:nvPr>
            <p:ph type="sldNum" sz="quarter" idx="11"/>
          </p:nvPr>
        </p:nvSpPr>
        <p:spPr/>
        <p:txBody>
          <a:bodyPr/>
          <a:lstStyle/>
          <a:p>
            <a:pPr>
              <a:defRPr/>
            </a:pPr>
            <a:fld id="{6AB5DBA3-DFF6-4CFC-93DE-3F08A0E43ADF}" type="slidenum">
              <a:rPr lang="de-DE" smtClean="0"/>
              <a:pPr>
                <a:defRPr/>
              </a:pPr>
              <a:t>9</a:t>
            </a:fld>
            <a:endParaRPr lang="de-DE"/>
          </a:p>
        </p:txBody>
      </p:sp>
    </p:spTree>
    <p:extLst>
      <p:ext uri="{BB962C8B-B14F-4D97-AF65-F5344CB8AC3E}">
        <p14:creationId xmlns:p14="http://schemas.microsoft.com/office/powerpoint/2010/main" val="1957743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965A4D-B86B-4B1C-900E-A39D42925341}" type="slidenum">
              <a:rPr lang="en-US" altLang="de-DE"/>
              <a:pPr/>
              <a:t>11</a:t>
            </a:fld>
            <a:endParaRPr lang="en-US" altLang="de-DE"/>
          </a:p>
        </p:txBody>
      </p:sp>
      <p:sp>
        <p:nvSpPr>
          <p:cNvPr id="1720322" name="Rectangle 2"/>
          <p:cNvSpPr>
            <a:spLocks noGrp="1" noRot="1" noChangeAspect="1" noChangeArrowheads="1" noTextEdit="1"/>
          </p:cNvSpPr>
          <p:nvPr>
            <p:ph type="sldImg"/>
          </p:nvPr>
        </p:nvSpPr>
        <p:spPr>
          <a:ln/>
        </p:spPr>
      </p:sp>
      <p:sp>
        <p:nvSpPr>
          <p:cNvPr id="1720323" name="Rectangle 3"/>
          <p:cNvSpPr>
            <a:spLocks noGrp="1" noChangeArrowheads="1"/>
          </p:cNvSpPr>
          <p:nvPr>
            <p:ph type="body" idx="1"/>
          </p:nvPr>
        </p:nvSpPr>
        <p:spPr/>
        <p:txBody>
          <a:bodyPr/>
          <a:lstStyle/>
          <a:p>
            <a:endParaRPr lang="de-DE" altLang="de-DE"/>
          </a:p>
        </p:txBody>
      </p:sp>
    </p:spTree>
    <p:extLst>
      <p:ext uri="{BB962C8B-B14F-4D97-AF65-F5344CB8AC3E}">
        <p14:creationId xmlns:p14="http://schemas.microsoft.com/office/powerpoint/2010/main" val="3519134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599A59-FE99-4879-87C8-0A81C0B52DCB}" type="slidenum">
              <a:rPr lang="de-DE"/>
              <a:pPr/>
              <a:t>15</a:t>
            </a:fld>
            <a:endParaRPr lang="de-DE"/>
          </a:p>
        </p:txBody>
      </p:sp>
      <p:sp>
        <p:nvSpPr>
          <p:cNvPr id="416770" name="Rectangle 1026"/>
          <p:cNvSpPr>
            <a:spLocks noGrp="1" noRot="1" noChangeAspect="1" noChangeArrowheads="1" noTextEdit="1"/>
          </p:cNvSpPr>
          <p:nvPr>
            <p:ph type="sldImg"/>
          </p:nvPr>
        </p:nvSpPr>
        <p:spPr>
          <a:xfrm>
            <a:off x="541338" y="512763"/>
            <a:ext cx="6019800" cy="4516437"/>
          </a:xfrm>
          <a:ln/>
        </p:spPr>
      </p:sp>
      <p:sp>
        <p:nvSpPr>
          <p:cNvPr id="416771" name="Rectangle 1027"/>
          <p:cNvSpPr>
            <a:spLocks noGrp="1" noChangeArrowheads="1"/>
          </p:cNvSpPr>
          <p:nvPr>
            <p:ph type="body" idx="1"/>
          </p:nvPr>
        </p:nvSpPr>
        <p:spPr>
          <a:xfrm>
            <a:off x="550526" y="5543749"/>
            <a:ext cx="5917726" cy="4067193"/>
          </a:xfrm>
        </p:spPr>
        <p:txBody>
          <a:bodyPr/>
          <a:lstStyle/>
          <a:p>
            <a:endParaRPr lang="de-DE"/>
          </a:p>
        </p:txBody>
      </p:sp>
    </p:spTree>
    <p:extLst>
      <p:ext uri="{BB962C8B-B14F-4D97-AF65-F5344CB8AC3E}">
        <p14:creationId xmlns:p14="http://schemas.microsoft.com/office/powerpoint/2010/main" val="1260459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Multiple subscribers,</a:t>
            </a:r>
            <a:r>
              <a:rPr lang="en-US" baseline="0" dirty="0" smtClean="0"/>
              <a:t> decoupling</a:t>
            </a:r>
            <a:endParaRPr lang="en-US" dirty="0" smtClean="0"/>
          </a:p>
          <a:p>
            <a:r>
              <a:rPr lang="en-US" dirty="0" smtClean="0"/>
              <a:t>Some examples</a:t>
            </a:r>
            <a:r>
              <a:rPr lang="en-US" baseline="0" dirty="0" smtClean="0"/>
              <a:t> : email notification on adding connection etc</a:t>
            </a:r>
            <a:endParaRPr lang="en-US" dirty="0"/>
          </a:p>
        </p:txBody>
      </p:sp>
      <p:sp>
        <p:nvSpPr>
          <p:cNvPr id="4" name="Slide Number Placeholder 3"/>
          <p:cNvSpPr>
            <a:spLocks noGrp="1"/>
          </p:cNvSpPr>
          <p:nvPr>
            <p:ph type="sldNum" sz="quarter" idx="10"/>
          </p:nvPr>
        </p:nvSpPr>
        <p:spPr/>
        <p:txBody>
          <a:bodyPr/>
          <a:lstStyle/>
          <a:p>
            <a:fld id="{F4B7F0DA-ED62-6E47-84B6-F4BD1DDC745A}" type="slidenum">
              <a:rPr lang="en-US" smtClean="0"/>
              <a:pPr/>
              <a:t>18</a:t>
            </a:fld>
            <a:endParaRPr lang="en-US"/>
          </a:p>
        </p:txBody>
      </p:sp>
    </p:spTree>
    <p:extLst>
      <p:ext uri="{BB962C8B-B14F-4D97-AF65-F5344CB8AC3E}">
        <p14:creationId xmlns:p14="http://schemas.microsoft.com/office/powerpoint/2010/main" val="3676240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rtl="0" fontAlgn="ct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9BC4E5-2BC1-4F43-85DD-A1B8F74CB7EB}"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735979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685800" y="4343400"/>
            <a:ext cx="5486400" cy="4114800"/>
          </a:xfrm>
          <a:prstGeom prst="rect">
            <a:avLst/>
          </a:prstGeom>
          <a:noFill/>
          <a:ln>
            <a:miter lim="800000"/>
            <a:headEnd/>
            <a:tailEnd/>
          </a:ln>
        </p:spPr>
        <p:txBody>
          <a:bodyPr>
            <a:prstTxWarp prst="textNoShape">
              <a:avLst/>
            </a:prstTxWarp>
          </a:bodyPr>
          <a:lstStyle/>
          <a:p>
            <a:r>
              <a:rPr lang="en-US" sz="1200" kern="1200" dirty="0" smtClean="0">
                <a:solidFill>
                  <a:schemeClr val="tx1"/>
                </a:solidFill>
                <a:latin typeface="+mn-lt"/>
                <a:ea typeface="+mn-ea"/>
                <a:cs typeface="+mn-cs"/>
              </a:rPr>
              <a:t>single producer to send 10 million messages, 200 bytes each. </a:t>
            </a:r>
          </a:p>
          <a:p>
            <a:r>
              <a:rPr lang="en-US" sz="1200" kern="1200" dirty="0" smtClean="0">
                <a:solidFill>
                  <a:schemeClr val="tx1"/>
                </a:solidFill>
                <a:latin typeface="+mn-lt"/>
                <a:ea typeface="+mn-ea"/>
                <a:cs typeface="+mn-cs"/>
              </a:rPr>
              <a:t>single consumer thread</a:t>
            </a:r>
          </a:p>
          <a:p>
            <a:r>
              <a:rPr lang="en-US" sz="1200" kern="1200" dirty="0" smtClean="0">
                <a:solidFill>
                  <a:schemeClr val="tx1"/>
                </a:solidFill>
                <a:latin typeface="+mn-lt"/>
                <a:ea typeface="+mn-ea"/>
                <a:cs typeface="+mn-cs"/>
              </a:rPr>
              <a:t>Flush interval 10K</a:t>
            </a:r>
          </a:p>
          <a:p>
            <a:r>
              <a:rPr lang="en-US" sz="1200" kern="1200" dirty="0" err="1" smtClean="0">
                <a:solidFill>
                  <a:schemeClr val="tx1"/>
                </a:solidFill>
                <a:latin typeface="+mn-lt"/>
                <a:ea typeface="+mn-ea"/>
                <a:cs typeface="+mn-cs"/>
              </a:rPr>
              <a:t>ActiveMQ</a:t>
            </a:r>
            <a:r>
              <a:rPr lang="en-US" sz="1200" kern="1200" dirty="0" smtClean="0">
                <a:solidFill>
                  <a:schemeClr val="tx1"/>
                </a:solidFill>
                <a:latin typeface="+mn-lt"/>
                <a:ea typeface="+mn-ea"/>
                <a:cs typeface="+mn-cs"/>
              </a:rPr>
              <a:t> – </a:t>
            </a:r>
            <a:r>
              <a:rPr lang="en-US" sz="1200" kern="1200" dirty="0" err="1" smtClean="0">
                <a:solidFill>
                  <a:schemeClr val="tx1"/>
                </a:solidFill>
                <a:latin typeface="+mn-lt"/>
                <a:ea typeface="+mn-ea"/>
                <a:cs typeface="+mn-cs"/>
              </a:rPr>
              <a:t>syncOnWrite</a:t>
            </a:r>
            <a:r>
              <a:rPr lang="en-US" sz="1200" kern="1200" dirty="0" smtClean="0">
                <a:solidFill>
                  <a:schemeClr val="tx1"/>
                </a:solidFill>
                <a:latin typeface="+mn-lt"/>
                <a:ea typeface="+mn-ea"/>
                <a:cs typeface="+mn-cs"/>
              </a:rPr>
              <a:t>=false, </a:t>
            </a:r>
            <a:r>
              <a:rPr lang="en-US" sz="1200" kern="1200" dirty="0" err="1" smtClean="0">
                <a:solidFill>
                  <a:schemeClr val="tx1"/>
                </a:solidFill>
                <a:latin typeface="+mn-lt"/>
                <a:ea typeface="+mn-ea"/>
                <a:cs typeface="+mn-cs"/>
              </a:rPr>
              <a:t>KahaDB</a:t>
            </a:r>
            <a:endParaRPr lang="en-US" sz="1200" kern="1200" dirty="0" smtClean="0">
              <a:solidFill>
                <a:schemeClr val="tx1"/>
              </a:solidFill>
              <a:latin typeface="+mn-lt"/>
              <a:ea typeface="+mn-ea"/>
              <a:cs typeface="+mn-cs"/>
            </a:endParaRPr>
          </a:p>
          <a:p>
            <a:r>
              <a:rPr lang="en-US" sz="1200" kern="1200" dirty="0" err="1" smtClean="0">
                <a:solidFill>
                  <a:schemeClr val="tx1"/>
                </a:solidFill>
                <a:latin typeface="+mn-lt"/>
                <a:ea typeface="+mn-ea"/>
                <a:cs typeface="+mn-cs"/>
              </a:rPr>
              <a:t>RabbitMQ</a:t>
            </a:r>
            <a:r>
              <a:rPr lang="en-US" sz="1200" kern="1200" dirty="0" smtClean="0">
                <a:solidFill>
                  <a:schemeClr val="tx1"/>
                </a:solidFill>
                <a:latin typeface="+mn-lt"/>
                <a:ea typeface="+mn-ea"/>
                <a:cs typeface="+mn-cs"/>
              </a:rPr>
              <a:t> – mandatory=true, immediate=false, </a:t>
            </a:r>
            <a:r>
              <a:rPr lang="en-US" sz="1200" kern="1200" smtClean="0">
                <a:solidFill>
                  <a:schemeClr val="tx1"/>
                </a:solidFill>
                <a:latin typeface="+mn-lt"/>
                <a:ea typeface="+mn-ea"/>
                <a:cs typeface="+mn-cs"/>
              </a:rPr>
              <a:t>file persistence</a:t>
            </a:r>
          </a:p>
          <a:p>
            <a:r>
              <a:rPr lang="en-US" sz="1200" kern="1200" dirty="0" smtClean="0">
                <a:solidFill>
                  <a:schemeClr val="tx1"/>
                </a:solidFill>
                <a:latin typeface="+mn-lt"/>
                <a:ea typeface="+mn-ea"/>
                <a:cs typeface="+mn-cs"/>
              </a:rPr>
              <a:t>the producer throughput in messages/</a:t>
            </a:r>
            <a:r>
              <a:rPr lang="en-US" sz="1200" kern="1200" dirty="0" err="1" smtClean="0">
                <a:solidFill>
                  <a:schemeClr val="tx1"/>
                </a:solidFill>
                <a:latin typeface="+mn-lt"/>
                <a:ea typeface="+mn-ea"/>
                <a:cs typeface="+mn-cs"/>
              </a:rPr>
              <a:t>secondKafka</a:t>
            </a:r>
            <a:r>
              <a:rPr lang="en-US" sz="1200" kern="1200" dirty="0" smtClean="0">
                <a:solidFill>
                  <a:schemeClr val="tx1"/>
                </a:solidFill>
                <a:latin typeface="+mn-lt"/>
                <a:ea typeface="+mn-ea"/>
                <a:cs typeface="+mn-cs"/>
              </a:rPr>
              <a:t> produces at the rate of 50K / second with batch size of 1</a:t>
            </a:r>
          </a:p>
          <a:p>
            <a:r>
              <a:rPr lang="en-US" sz="1200" kern="1200" dirty="0" smtClean="0">
                <a:solidFill>
                  <a:schemeClr val="tx1"/>
                </a:solidFill>
                <a:latin typeface="+mn-lt"/>
                <a:ea typeface="+mn-ea"/>
                <a:cs typeface="+mn-cs"/>
              </a:rPr>
              <a:t>400K / second with batch size of 50. </a:t>
            </a:r>
          </a:p>
          <a:p>
            <a:r>
              <a:rPr lang="en-US" sz="1200" kern="1200" dirty="0" smtClean="0">
                <a:solidFill>
                  <a:schemeClr val="tx1"/>
                </a:solidFill>
                <a:latin typeface="+mn-lt"/>
                <a:ea typeface="+mn-ea"/>
                <a:cs typeface="+mn-cs"/>
              </a:rPr>
              <a:t>These numbers are orders of magnitude higher than that of </a:t>
            </a:r>
            <a:r>
              <a:rPr lang="en-US" sz="1200" kern="1200" dirty="0" err="1" smtClean="0">
                <a:solidFill>
                  <a:schemeClr val="tx1"/>
                </a:solidFill>
                <a:latin typeface="+mn-lt"/>
                <a:ea typeface="+mn-ea"/>
                <a:cs typeface="+mn-cs"/>
              </a:rPr>
              <a:t>ActiveMQ</a:t>
            </a:r>
            <a:r>
              <a:rPr lang="en-US" sz="1200" kern="1200" dirty="0" smtClean="0">
                <a:solidFill>
                  <a:schemeClr val="tx1"/>
                </a:solidFill>
                <a:latin typeface="+mn-lt"/>
                <a:ea typeface="+mn-ea"/>
                <a:cs typeface="+mn-cs"/>
              </a:rPr>
              <a:t> and at least twice better than </a:t>
            </a:r>
            <a:r>
              <a:rPr lang="en-US" sz="1200" kern="1200" dirty="0" err="1" smtClean="0">
                <a:solidFill>
                  <a:schemeClr val="tx1"/>
                </a:solidFill>
                <a:latin typeface="+mn-lt"/>
                <a:ea typeface="+mn-ea"/>
                <a:cs typeface="+mn-cs"/>
              </a:rPr>
              <a:t>RabbitMQ</a:t>
            </a:r>
            <a:r>
              <a:rPr lang="en-US" sz="1200" kern="1200" dirty="0" smtClean="0">
                <a:solidFill>
                  <a:schemeClr val="tx1"/>
                </a:solidFill>
                <a:latin typeface="+mn-lt"/>
                <a:ea typeface="+mn-ea"/>
                <a:cs typeface="+mn-cs"/>
              </a:rPr>
              <a:t>.</a:t>
            </a:r>
            <a:endParaRPr lang="en-US" sz="2000" dirty="0" smtClean="0">
              <a:latin typeface="Lucida Grande" pitchFamily="-107" charset="0"/>
              <a:ea typeface="Lucida Grande" pitchFamily="-107" charset="0"/>
              <a:cs typeface="Lucida Grande" pitchFamily="-107" charset="0"/>
              <a:sym typeface="Lucida Grande" pitchFamily="-107" charset="0"/>
            </a:endParaRPr>
          </a:p>
          <a:p>
            <a:r>
              <a:rPr lang="en-US" sz="2000" dirty="0" smtClean="0">
                <a:latin typeface="Lucida Grande" pitchFamily="-107" charset="0"/>
                <a:ea typeface="Lucida Grande" pitchFamily="-107" charset="0"/>
                <a:cs typeface="Lucida Grande" pitchFamily="-107" charset="0"/>
                <a:sym typeface="Lucida Grande" pitchFamily="-107" charset="0"/>
              </a:rPr>
              <a:t>No </a:t>
            </a:r>
            <a:r>
              <a:rPr lang="en-US" sz="2000" dirty="0">
                <a:latin typeface="Lucida Grande" pitchFamily="-107" charset="0"/>
                <a:ea typeface="Lucida Grande" pitchFamily="-107" charset="0"/>
                <a:cs typeface="Lucida Grande" pitchFamily="-107" charset="0"/>
                <a:sym typeface="Lucida Grande" pitchFamily="-107" charset="0"/>
              </a:rPr>
              <a:t>producer ACKS</a:t>
            </a:r>
          </a:p>
          <a:p>
            <a:r>
              <a:rPr lang="en-US" sz="2000" dirty="0">
                <a:latin typeface="Lucida Grande" pitchFamily="-107" charset="0"/>
                <a:ea typeface="Lucida Grande" pitchFamily="-107" charset="0"/>
                <a:cs typeface="Lucida Grande" pitchFamily="-107" charset="0"/>
                <a:sym typeface="Lucida Grande" pitchFamily="-107" charset="0"/>
              </a:rPr>
              <a:t>more compact storage format</a:t>
            </a:r>
          </a:p>
          <a:p>
            <a:r>
              <a:rPr lang="en-US" sz="2000" dirty="0">
                <a:latin typeface="Lucida Grande" pitchFamily="-107" charset="0"/>
                <a:ea typeface="Lucida Grande" pitchFamily="-107" charset="0"/>
                <a:cs typeface="Lucida Grande" pitchFamily="-107" charset="0"/>
                <a:sym typeface="Lucida Grande" pitchFamily="-107" charset="0"/>
              </a:rPr>
              <a:t>   9 bytes/message overhead in Kafka</a:t>
            </a:r>
          </a:p>
          <a:p>
            <a:r>
              <a:rPr lang="en-US" sz="2000" dirty="0">
                <a:latin typeface="Lucida Grande" pitchFamily="-107" charset="0"/>
                <a:ea typeface="Lucida Grande" pitchFamily="-107" charset="0"/>
                <a:cs typeface="Lucida Grande" pitchFamily="-107" charset="0"/>
                <a:sym typeface="Lucida Grande" pitchFamily="-107" charset="0"/>
              </a:rPr>
              <a:t>   144 bytes/message overhead in </a:t>
            </a:r>
            <a:r>
              <a:rPr lang="en-US" sz="2000" dirty="0" err="1">
                <a:latin typeface="Lucida Grande" pitchFamily="-107" charset="0"/>
                <a:ea typeface="Lucida Grande" pitchFamily="-107" charset="0"/>
                <a:cs typeface="Lucida Grande" pitchFamily="-107" charset="0"/>
                <a:sym typeface="Lucida Grande" pitchFamily="-107" charset="0"/>
              </a:rPr>
              <a:t>ActiveMQ</a:t>
            </a:r>
            <a:endParaRPr lang="en-US" sz="2000" dirty="0">
              <a:latin typeface="Lucida Grande" pitchFamily="-107" charset="0"/>
              <a:ea typeface="Lucida Grande" pitchFamily="-107" charset="0"/>
              <a:cs typeface="Lucida Grande" pitchFamily="-107" charset="0"/>
              <a:sym typeface="Lucida Grande" pitchFamily="-107" charset="0"/>
            </a:endParaRPr>
          </a:p>
          <a:p>
            <a:r>
              <a:rPr lang="en-US" sz="2000" dirty="0">
                <a:latin typeface="Lucida Grande" pitchFamily="-107" charset="0"/>
                <a:ea typeface="Lucida Grande" pitchFamily="-107" charset="0"/>
                <a:cs typeface="Lucida Grande" pitchFamily="-107" charset="0"/>
                <a:sym typeface="Lucida Grande" pitchFamily="-107" charset="0"/>
              </a:rPr>
              <a:t>Cost of maintaining heavy index structures</a:t>
            </a:r>
          </a:p>
          <a:p>
            <a:r>
              <a:rPr lang="en-US" sz="2000" dirty="0">
                <a:latin typeface="Lucida Grande" pitchFamily="-107" charset="0"/>
                <a:ea typeface="Lucida Grande" pitchFamily="-107" charset="0"/>
                <a:cs typeface="Lucida Grande" pitchFamily="-107" charset="0"/>
                <a:sym typeface="Lucida Grande" pitchFamily="-107" charset="0"/>
              </a:rPr>
              <a:t>   One thread in </a:t>
            </a:r>
            <a:r>
              <a:rPr lang="en-US" sz="2000" dirty="0" err="1">
                <a:latin typeface="Lucida Grande" pitchFamily="-107" charset="0"/>
                <a:ea typeface="Lucida Grande" pitchFamily="-107" charset="0"/>
                <a:cs typeface="Lucida Grande" pitchFamily="-107" charset="0"/>
                <a:sym typeface="Lucida Grande" pitchFamily="-107" charset="0"/>
              </a:rPr>
              <a:t>ActiveMQ</a:t>
            </a:r>
            <a:r>
              <a:rPr lang="en-US" sz="2000" dirty="0">
                <a:latin typeface="Lucida Grande" pitchFamily="-107" charset="0"/>
                <a:ea typeface="Lucida Grande" pitchFamily="-107" charset="0"/>
                <a:cs typeface="Lucida Grande" pitchFamily="-107" charset="0"/>
                <a:sym typeface="Lucida Grande" pitchFamily="-107" charset="0"/>
              </a:rPr>
              <a:t> spent most of its time accessing a B-Tree to maintain message metadata and state</a:t>
            </a:r>
          </a:p>
        </p:txBody>
      </p:sp>
    </p:spTree>
    <p:extLst>
      <p:ext uri="{BB962C8B-B14F-4D97-AF65-F5344CB8AC3E}">
        <p14:creationId xmlns:p14="http://schemas.microsoft.com/office/powerpoint/2010/main" val="4186020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10.jpeg"/><Relationship Id="rId4"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10" name="Picture 2"/>
          <p:cNvPicPr>
            <a:picLocks noChangeAspect="1" noChangeArrowheads="1"/>
          </p:cNvPicPr>
          <p:nvPr userDrawn="1"/>
        </p:nvPicPr>
        <p:blipFill>
          <a:blip r:embed="rId2" cstate="print">
            <a:duotone>
              <a:schemeClr val="accent2">
                <a:shade val="45000"/>
                <a:satMod val="135000"/>
              </a:schemeClr>
              <a:prstClr val="white"/>
            </a:duotone>
          </a:blip>
          <a:srcRect/>
          <a:stretch>
            <a:fillRect/>
          </a:stretch>
        </p:blipFill>
        <p:spPr bwMode="auto">
          <a:xfrm>
            <a:off x="96321" y="3286124"/>
            <a:ext cx="8976273" cy="3471863"/>
          </a:xfrm>
          <a:prstGeom prst="rect">
            <a:avLst/>
          </a:prstGeom>
          <a:noFill/>
          <a:ln w="9525">
            <a:noFill/>
            <a:miter lim="800000"/>
            <a:headEnd/>
            <a:tailEnd/>
          </a:ln>
        </p:spPr>
      </p:pic>
      <p:pic>
        <p:nvPicPr>
          <p:cNvPr id="26635" name="Picture 9" descr="II_rahmen_neu_titel"/>
          <p:cNvPicPr>
            <a:picLocks noChangeAspect="1" noChangeArrowheads="1"/>
          </p:cNvPicPr>
          <p:nvPr/>
        </p:nvPicPr>
        <p:blipFill>
          <a:blip r:embed="rId3" cstate="print"/>
          <a:srcRect/>
          <a:stretch>
            <a:fillRect/>
          </a:stretch>
        </p:blipFill>
        <p:spPr bwMode="auto">
          <a:xfrm>
            <a:off x="0" y="-12700"/>
            <a:ext cx="9144000" cy="6870700"/>
          </a:xfrm>
          <a:prstGeom prst="rect">
            <a:avLst/>
          </a:prstGeom>
          <a:noFill/>
          <a:ln w="9525">
            <a:noFill/>
            <a:miter lim="800000"/>
            <a:headEnd/>
            <a:tailEnd/>
          </a:ln>
        </p:spPr>
      </p:pic>
      <p:sp>
        <p:nvSpPr>
          <p:cNvPr id="12" name="Text Box 14"/>
          <p:cNvSpPr txBox="1">
            <a:spLocks noChangeArrowheads="1"/>
          </p:cNvSpPr>
          <p:nvPr/>
        </p:nvSpPr>
        <p:spPr bwMode="auto">
          <a:xfrm>
            <a:off x="396875" y="6448448"/>
            <a:ext cx="3670300" cy="246221"/>
          </a:xfrm>
          <a:prstGeom prst="rect">
            <a:avLst/>
          </a:prstGeom>
          <a:noFill/>
          <a:ln w="9525">
            <a:noFill/>
            <a:miter lim="800000"/>
            <a:headEnd/>
            <a:tailEnd/>
          </a:ln>
          <a:effectLst/>
        </p:spPr>
        <p:txBody>
          <a:bodyPr lIns="0" tIns="0" rIns="0" bIns="0">
            <a:spAutoFit/>
          </a:bodyPr>
          <a:lstStyle/>
          <a:p>
            <a:pPr marL="0" marR="0" indent="0" algn="l" defTabSz="914400" rtl="0" eaLnBrk="1" fontAlgn="base" latinLnBrk="0" hangingPunct="1">
              <a:lnSpc>
                <a:spcPct val="100000"/>
              </a:lnSpc>
              <a:spcBef>
                <a:spcPct val="0"/>
              </a:spcBef>
              <a:spcAft>
                <a:spcPct val="0"/>
              </a:spcAft>
              <a:buClrTx/>
              <a:buSzTx/>
              <a:buFontTx/>
              <a:buNone/>
              <a:tabLst/>
              <a:defRPr/>
            </a:pPr>
            <a:r>
              <a:rPr lang="en-US" sz="800" dirty="0"/>
              <a:t>KIT – University of the State of Baden-Wuerttemberg and </a:t>
            </a:r>
            <a:r>
              <a:rPr lang="en-US" sz="800" dirty="0" smtClean="0"/>
              <a:t/>
            </a:r>
            <a:br>
              <a:rPr lang="en-US" sz="800" dirty="0" smtClean="0"/>
            </a:br>
            <a:r>
              <a:rPr lang="en-US" sz="800" dirty="0" smtClean="0"/>
              <a:t>National Research Center of the Helmholtz Association</a:t>
            </a:r>
            <a:endParaRPr lang="en-US" sz="800" dirty="0"/>
          </a:p>
        </p:txBody>
      </p:sp>
      <p:sp>
        <p:nvSpPr>
          <p:cNvPr id="14" name="Text Box 14"/>
          <p:cNvSpPr txBox="1">
            <a:spLocks noChangeArrowheads="1"/>
          </p:cNvSpPr>
          <p:nvPr/>
        </p:nvSpPr>
        <p:spPr bwMode="auto">
          <a:xfrm>
            <a:off x="7318375" y="6470673"/>
            <a:ext cx="1727200" cy="244475"/>
          </a:xfrm>
          <a:prstGeom prst="rect">
            <a:avLst/>
          </a:prstGeom>
          <a:noFill/>
          <a:ln w="9525">
            <a:noFill/>
            <a:miter lim="800000"/>
            <a:headEnd/>
            <a:tailEnd/>
          </a:ln>
          <a:effectLst/>
        </p:spPr>
        <p:txBody>
          <a:bodyPr lIns="0" tIns="0" rIns="0" bIns="0">
            <a:spAutoFit/>
          </a:bodyPr>
          <a:lstStyle/>
          <a:p>
            <a:pPr algn="r">
              <a:defRPr/>
            </a:pPr>
            <a:r>
              <a:rPr lang="de-DE" sz="1600" b="1" dirty="0">
                <a:solidFill>
                  <a:schemeClr val="bg1"/>
                </a:solidFill>
              </a:rPr>
              <a:t>www.kit.edu</a:t>
            </a:r>
          </a:p>
        </p:txBody>
      </p:sp>
      <p:pic>
        <p:nvPicPr>
          <p:cNvPr id="26640" name="Picture 13" descr="KIT-Logo-rgb_en"/>
          <p:cNvPicPr>
            <a:picLocks noChangeAspect="1" noChangeArrowheads="1"/>
          </p:cNvPicPr>
          <p:nvPr/>
        </p:nvPicPr>
        <p:blipFill>
          <a:blip r:embed="rId4" cstate="print"/>
          <a:srcRect/>
          <a:stretch>
            <a:fillRect/>
          </a:stretch>
        </p:blipFill>
        <p:spPr bwMode="auto">
          <a:xfrm>
            <a:off x="395288" y="333375"/>
            <a:ext cx="1619250" cy="747713"/>
          </a:xfrm>
          <a:prstGeom prst="rect">
            <a:avLst/>
          </a:prstGeom>
          <a:noFill/>
          <a:ln w="9525">
            <a:noFill/>
            <a:miter lim="800000"/>
            <a:headEnd/>
            <a:tailEnd/>
          </a:ln>
        </p:spPr>
      </p:pic>
      <p:sp>
        <p:nvSpPr>
          <p:cNvPr id="17" name="Text Box 10"/>
          <p:cNvSpPr txBox="1">
            <a:spLocks noChangeArrowheads="1"/>
          </p:cNvSpPr>
          <p:nvPr userDrawn="1"/>
        </p:nvSpPr>
        <p:spPr bwMode="auto">
          <a:xfrm>
            <a:off x="7026088" y="428604"/>
            <a:ext cx="2039750" cy="500066"/>
          </a:xfrm>
          <a:prstGeom prst="rect">
            <a:avLst/>
          </a:prstGeom>
          <a:noFill/>
          <a:ln w="9525">
            <a:noFill/>
            <a:miter lim="800000"/>
            <a:headEnd/>
            <a:tailEnd/>
          </a:ln>
          <a:effectLst/>
        </p:spPr>
        <p:txBody>
          <a:bodyPr lIns="0" tIns="0" rIns="0" bIns="0"/>
          <a:lstStyle/>
          <a:p>
            <a:pPr algn="l" rtl="0" fontAlgn="base">
              <a:lnSpc>
                <a:spcPts val="2200"/>
              </a:lnSpc>
              <a:spcBef>
                <a:spcPts val="0"/>
              </a:spcBef>
              <a:spcAft>
                <a:spcPct val="0"/>
              </a:spcAft>
            </a:pPr>
            <a:r>
              <a:rPr lang="en-US" sz="1600" kern="1200" baseline="0" dirty="0" smtClean="0">
                <a:solidFill>
                  <a:schemeClr val="tx1"/>
                </a:solidFill>
                <a:latin typeface="DINMittelschrift" pitchFamily="34" charset="0"/>
                <a:ea typeface="+mn-ea"/>
                <a:cs typeface="+mn-cs"/>
              </a:rPr>
              <a:t>Technology for Pervasive Computing</a:t>
            </a:r>
            <a:endParaRPr lang="en-US" sz="1600" kern="1200" baseline="0" dirty="0">
              <a:solidFill>
                <a:schemeClr val="tx1"/>
              </a:solidFill>
              <a:latin typeface="DINMittelschrift" pitchFamily="34" charset="0"/>
              <a:ea typeface="+mn-ea"/>
              <a:cs typeface="+mn-cs"/>
            </a:endParaRPr>
          </a:p>
        </p:txBody>
      </p:sp>
      <p:pic>
        <p:nvPicPr>
          <p:cNvPr id="2050" name="Picture 2" descr="C:\michael\kit\aussenwirkung\teco_logo.jpg"/>
          <p:cNvPicPr>
            <a:picLocks noChangeAspect="1" noChangeArrowheads="1"/>
          </p:cNvPicPr>
          <p:nvPr userDrawn="1"/>
        </p:nvPicPr>
        <p:blipFill>
          <a:blip r:embed="rId5" cstate="print"/>
          <a:srcRect/>
          <a:stretch>
            <a:fillRect/>
          </a:stretch>
        </p:blipFill>
        <p:spPr bwMode="auto">
          <a:xfrm>
            <a:off x="5072066" y="428604"/>
            <a:ext cx="1900236" cy="485045"/>
          </a:xfrm>
          <a:prstGeom prst="rect">
            <a:avLst/>
          </a:prstGeom>
          <a:noFill/>
        </p:spPr>
      </p:pic>
      <p:cxnSp>
        <p:nvCxnSpPr>
          <p:cNvPr id="16" name="Gerade Verbindung 15"/>
          <p:cNvCxnSpPr/>
          <p:nvPr userDrawn="1"/>
        </p:nvCxnSpPr>
        <p:spPr>
          <a:xfrm>
            <a:off x="2176446" y="1047733"/>
            <a:ext cx="6786610"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12"/>
          <p:cNvSpPr>
            <a:spLocks noGrp="1" noChangeArrowheads="1"/>
          </p:cNvSpPr>
          <p:nvPr>
            <p:ph type="ftr" sz="quarter" idx="10"/>
          </p:nvPr>
        </p:nvSpPr>
        <p:spPr>
          <a:xfrm>
            <a:off x="1701800" y="6445250"/>
            <a:ext cx="4248150" cy="360363"/>
          </a:xfrm>
          <a:prstGeom prst="rect">
            <a:avLst/>
          </a:prstGeom>
          <a:ln/>
        </p:spPr>
        <p:txBody>
          <a:bodyPr/>
          <a:lstStyle>
            <a:lvl1pPr>
              <a:defRPr/>
            </a:lvl1pPr>
          </a:lstStyle>
          <a:p>
            <a:r>
              <a:rPr lang="en-US" dirty="0" smtClean="0"/>
              <a:t>Prof. Dr.-</a:t>
            </a:r>
            <a:r>
              <a:rPr lang="en-US" dirty="0" err="1" smtClean="0"/>
              <a:t>Ing</a:t>
            </a:r>
            <a:r>
              <a:rPr lang="en-US" dirty="0" smtClean="0"/>
              <a:t>. Michael Beigl</a:t>
            </a:r>
            <a:endParaRPr lang="en-US" dirty="0"/>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59563" y="333375"/>
            <a:ext cx="2089150" cy="5759450"/>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390525" y="333375"/>
            <a:ext cx="6116638" cy="5759450"/>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Rectangle 12"/>
          <p:cNvSpPr>
            <a:spLocks noGrp="1" noChangeArrowheads="1"/>
          </p:cNvSpPr>
          <p:nvPr>
            <p:ph type="ftr" sz="quarter" idx="10"/>
          </p:nvPr>
        </p:nvSpPr>
        <p:spPr>
          <a:xfrm>
            <a:off x="1701800" y="6445250"/>
            <a:ext cx="4248150" cy="360363"/>
          </a:xfrm>
          <a:prstGeom prst="rect">
            <a:avLst/>
          </a:prstGeom>
          <a:ln/>
        </p:spPr>
        <p:txBody>
          <a:bodyPr/>
          <a:lstStyle>
            <a:lvl1pPr>
              <a:defRPr/>
            </a:lvl1pPr>
          </a:lstStyle>
          <a:p>
            <a:r>
              <a:rPr lang="en-US" dirty="0" smtClean="0"/>
              <a:t>Prof. Dr.-</a:t>
            </a:r>
            <a:r>
              <a:rPr lang="en-US" dirty="0" err="1" smtClean="0"/>
              <a:t>Ing</a:t>
            </a:r>
            <a:r>
              <a:rPr lang="en-US" dirty="0" smtClean="0"/>
              <a:t>. Michael Beigl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Nur Titel">
    <p:spTree>
      <p:nvGrpSpPr>
        <p:cNvPr id="1" name=""/>
        <p:cNvGrpSpPr/>
        <p:nvPr/>
      </p:nvGrpSpPr>
      <p:grpSpPr>
        <a:xfrm>
          <a:off x="0" y="0"/>
          <a:ext cx="0" cy="0"/>
          <a:chOff x="0" y="0"/>
          <a:chExt cx="0" cy="0"/>
        </a:xfrm>
      </p:grpSpPr>
      <p:sp>
        <p:nvSpPr>
          <p:cNvPr id="4" name="Rechteck 3"/>
          <p:cNvSpPr/>
          <p:nvPr userDrawn="1"/>
        </p:nvSpPr>
        <p:spPr>
          <a:xfrm>
            <a:off x="0" y="209550"/>
            <a:ext cx="8963025" cy="9334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p:cNvSpPr/>
          <p:nvPr userDrawn="1"/>
        </p:nvSpPr>
        <p:spPr>
          <a:xfrm>
            <a:off x="180975" y="6143624"/>
            <a:ext cx="8963025" cy="714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p:cNvSpPr/>
          <p:nvPr userDrawn="1"/>
        </p:nvSpPr>
        <p:spPr>
          <a:xfrm>
            <a:off x="180975" y="6448425"/>
            <a:ext cx="3019425" cy="247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9156779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Slide ">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1" y="3910061"/>
            <a:ext cx="8228013" cy="2622222"/>
          </a:xfrm>
        </p:spPr>
        <p:txBody>
          <a:bodyPr lIns="0" rIns="0" anchor="b" anchorCtr="0">
            <a:noAutofit/>
          </a:bodyPr>
          <a:lstStyle>
            <a:lvl1pPr marL="0" indent="0" algn="l">
              <a:lnSpc>
                <a:spcPts val="3482"/>
              </a:lnSpc>
              <a:spcBef>
                <a:spcPts val="0"/>
              </a:spcBef>
              <a:spcAft>
                <a:spcPts val="0"/>
              </a:spcAft>
              <a:buNone/>
              <a:defRPr sz="3562" b="0" baseline="0">
                <a:solidFill>
                  <a:schemeClr val="bg1"/>
                </a:solidFill>
              </a:defRPr>
            </a:lvl1pPr>
            <a:lvl2pPr marL="0" indent="0">
              <a:lnSpc>
                <a:spcPct val="100000"/>
              </a:lnSpc>
              <a:spcAft>
                <a:spcPts val="0"/>
              </a:spcAft>
              <a:buNone/>
              <a:defRPr sz="1687">
                <a:solidFill>
                  <a:schemeClr val="bg1"/>
                </a:solidFill>
              </a:defRPr>
            </a:lvl2pPr>
            <a:lvl3pPr marL="417677" indent="0">
              <a:buNone/>
              <a:defRPr/>
            </a:lvl3pPr>
          </a:lstStyle>
          <a:p>
            <a:pPr lvl="0"/>
            <a:r>
              <a:rPr lang="en-US" dirty="0" smtClean="0"/>
              <a:t>Master Divider Slide Headline</a:t>
            </a:r>
          </a:p>
        </p:txBody>
      </p:sp>
    </p:spTree>
    <p:extLst>
      <p:ext uri="{BB962C8B-B14F-4D97-AF65-F5344CB8AC3E}">
        <p14:creationId xmlns:p14="http://schemas.microsoft.com/office/powerpoint/2010/main" val="353155964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smtClean="0"/>
              <a:t>Insert page title</a:t>
            </a:r>
            <a:endParaRPr lang="en-US" dirty="0"/>
          </a:p>
        </p:txBody>
      </p:sp>
      <p:sp>
        <p:nvSpPr>
          <p:cNvPr id="7" name="Content Placeholder 2"/>
          <p:cNvSpPr>
            <a:spLocks noGrp="1"/>
          </p:cNvSpPr>
          <p:nvPr>
            <p:ph idx="1" hasCustomPrompt="1"/>
          </p:nvPr>
        </p:nvSpPr>
        <p:spPr>
          <a:xfrm>
            <a:off x="242937" y="1692001"/>
            <a:ext cx="8656646" cy="4392000"/>
          </a:xfrm>
        </p:spPr>
        <p:txBody>
          <a:bodyPr tIns="0"/>
          <a:lstStyle>
            <a:lvl1pPr algn="l">
              <a:defRPr b="0"/>
            </a:lvl1pPr>
          </a:lstStyle>
          <a:p>
            <a:pPr lvl="0"/>
            <a:r>
              <a:rPr lang="en-US" dirty="0" smtClean="0"/>
              <a:t>Click to add content</a:t>
            </a:r>
          </a:p>
        </p:txBody>
      </p:sp>
    </p:spTree>
    <p:extLst>
      <p:ext uri="{BB962C8B-B14F-4D97-AF65-F5344CB8AC3E}">
        <p14:creationId xmlns:p14="http://schemas.microsoft.com/office/powerpoint/2010/main" val="165795045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600" b="0" baseline="0">
                <a:latin typeface="DINMittelschrift" pitchFamily="34" charset="0"/>
              </a:defRPr>
            </a:lvl1pPr>
          </a:lstStyle>
          <a:p>
            <a:r>
              <a:rPr lang="de-DE" dirty="0" smtClean="0"/>
              <a:t>Titelmasterformat durch Klicken bearbeiten</a:t>
            </a:r>
            <a:endParaRPr lang="de-DE" dirty="0"/>
          </a:p>
        </p:txBody>
      </p:sp>
      <p:sp>
        <p:nvSpPr>
          <p:cNvPr id="3" name="Inhaltsplatzhalter 2"/>
          <p:cNvSpPr>
            <a:spLocks noGrp="1"/>
          </p:cNvSpPr>
          <p:nvPr>
            <p:ph idx="1"/>
          </p:nvPr>
        </p:nvSpPr>
        <p:spPr/>
        <p:txBody>
          <a:bodyPr>
            <a:normAutofit/>
          </a:bodyPr>
          <a:lstStyle>
            <a:lvl1pPr>
              <a:defRPr sz="3200">
                <a:latin typeface="DINMittelschrift" pitchFamily="34" charset="0"/>
              </a:defRPr>
            </a:lvl1pPr>
            <a:lvl2pPr>
              <a:defRPr sz="2800">
                <a:latin typeface="DINMittelschrift" pitchFamily="34" charset="0"/>
              </a:defRPr>
            </a:lvl2pPr>
            <a:lvl3pPr>
              <a:defRPr sz="2400">
                <a:latin typeface="DINMittelschrift" pitchFamily="34" charset="0"/>
              </a:defRPr>
            </a:lvl3pPr>
            <a:lvl4pPr>
              <a:defRPr sz="2400">
                <a:latin typeface="DINMittelschrift" pitchFamily="34" charset="0"/>
              </a:defRPr>
            </a:lvl4pPr>
            <a:lvl5pPr>
              <a:defRPr sz="2400">
                <a:latin typeface="DINMittelschrift" pitchFamily="34" charset="0"/>
              </a:defRPr>
            </a:lvl5p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4" name="Rectangle 12"/>
          <p:cNvSpPr>
            <a:spLocks noGrp="1" noChangeArrowheads="1"/>
          </p:cNvSpPr>
          <p:nvPr>
            <p:ph type="ftr" sz="quarter" idx="10"/>
          </p:nvPr>
        </p:nvSpPr>
        <p:spPr>
          <a:xfrm>
            <a:off x="1701800" y="6390658"/>
            <a:ext cx="4248150" cy="360363"/>
          </a:xfrm>
          <a:prstGeom prst="rect">
            <a:avLst/>
          </a:prstGeom>
          <a:ln/>
        </p:spPr>
        <p:txBody>
          <a:bodyPr/>
          <a:lstStyle>
            <a:lvl1pPr>
              <a:defRPr sz="1100">
                <a:latin typeface="DINMittelschrift" pitchFamily="34" charset="0"/>
              </a:defRPr>
            </a:lvl1pPr>
          </a:lstStyle>
          <a:p>
            <a:r>
              <a:rPr lang="en-US" dirty="0" smtClean="0"/>
              <a:t>Dawud Gordon</a:t>
            </a:r>
            <a:endParaRPr lang="en-US" dirty="0"/>
          </a:p>
        </p:txBody>
      </p:sp>
    </p:spTree>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dirty="0" smtClean="0"/>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smtClean="0"/>
              <a:t>Textmasterformate durch Klicken bearbeiten</a:t>
            </a:r>
          </a:p>
        </p:txBody>
      </p:sp>
      <p:sp>
        <p:nvSpPr>
          <p:cNvPr id="4" name="Rectangle 12"/>
          <p:cNvSpPr>
            <a:spLocks noGrp="1" noChangeArrowheads="1"/>
          </p:cNvSpPr>
          <p:nvPr>
            <p:ph type="ftr" sz="quarter" idx="10"/>
          </p:nvPr>
        </p:nvSpPr>
        <p:spPr>
          <a:xfrm>
            <a:off x="1701800" y="6390658"/>
            <a:ext cx="4248150" cy="360363"/>
          </a:xfrm>
          <a:prstGeom prst="rect">
            <a:avLst/>
          </a:prstGeom>
          <a:ln/>
        </p:spPr>
        <p:txBody>
          <a:bodyPr/>
          <a:lstStyle>
            <a:lvl1pPr>
              <a:defRPr/>
            </a:lvl1pPr>
          </a:lstStyle>
          <a:p>
            <a:r>
              <a:rPr lang="en-US" dirty="0" smtClean="0"/>
              <a:t>Dawud Gordon</a:t>
            </a:r>
            <a:endParaRPr lang="en-US" dirty="0"/>
          </a:p>
        </p:txBody>
      </p:sp>
    </p:spTree>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3921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66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Rectangle 12"/>
          <p:cNvSpPr>
            <a:spLocks noGrp="1" noChangeArrowheads="1"/>
          </p:cNvSpPr>
          <p:nvPr>
            <p:ph type="ftr" sz="quarter" idx="10"/>
          </p:nvPr>
        </p:nvSpPr>
        <p:spPr>
          <a:xfrm>
            <a:off x="1701800" y="6445250"/>
            <a:ext cx="4248150" cy="360363"/>
          </a:xfrm>
          <a:prstGeom prst="rect">
            <a:avLst/>
          </a:prstGeom>
          <a:ln/>
        </p:spPr>
        <p:txBody>
          <a:bodyPr/>
          <a:lstStyle>
            <a:lvl1pPr>
              <a:defRPr/>
            </a:lvl1pPr>
          </a:lstStyle>
          <a:p>
            <a:r>
              <a:rPr lang="en-US" dirty="0" smtClean="0"/>
              <a:t>Prof. Dr.-</a:t>
            </a:r>
            <a:r>
              <a:rPr lang="en-US" dirty="0" err="1" smtClean="0"/>
              <a:t>Ing</a:t>
            </a:r>
            <a:r>
              <a:rPr lang="en-US" dirty="0" smtClean="0"/>
              <a:t>. Michael Beigl</a:t>
            </a:r>
            <a:endParaRPr lang="en-US" dirty="0"/>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Rectangle 12"/>
          <p:cNvSpPr>
            <a:spLocks noGrp="1" noChangeArrowheads="1"/>
          </p:cNvSpPr>
          <p:nvPr>
            <p:ph type="ftr" sz="quarter" idx="10"/>
          </p:nvPr>
        </p:nvSpPr>
        <p:spPr>
          <a:xfrm>
            <a:off x="1701800" y="6445250"/>
            <a:ext cx="4248150" cy="360363"/>
          </a:xfrm>
          <a:prstGeom prst="rect">
            <a:avLst/>
          </a:prstGeom>
          <a:ln/>
        </p:spPr>
        <p:txBody>
          <a:bodyPr/>
          <a:lstStyle>
            <a:lvl1pPr>
              <a:defRPr/>
            </a:lvl1pPr>
          </a:lstStyle>
          <a:p>
            <a:r>
              <a:rPr lang="en-US" dirty="0" smtClean="0"/>
              <a:t>Prof. Dr.-</a:t>
            </a:r>
            <a:r>
              <a:rPr lang="en-US" dirty="0" err="1" smtClean="0"/>
              <a:t>Ing</a:t>
            </a:r>
            <a:r>
              <a:rPr lang="en-US" dirty="0" smtClean="0"/>
              <a:t>. Michael Beigl</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Rectangle 12"/>
          <p:cNvSpPr>
            <a:spLocks noGrp="1" noChangeArrowheads="1"/>
          </p:cNvSpPr>
          <p:nvPr>
            <p:ph type="ftr" sz="quarter" idx="10"/>
          </p:nvPr>
        </p:nvSpPr>
        <p:spPr>
          <a:xfrm>
            <a:off x="1701800" y="6445250"/>
            <a:ext cx="4248150" cy="360363"/>
          </a:xfrm>
          <a:prstGeom prst="rect">
            <a:avLst/>
          </a:prstGeom>
          <a:ln/>
        </p:spPr>
        <p:txBody>
          <a:bodyPr/>
          <a:lstStyle>
            <a:lvl1pPr>
              <a:defRPr/>
            </a:lvl1pPr>
          </a:lstStyle>
          <a:p>
            <a:r>
              <a:rPr lang="en-US" dirty="0" smtClean="0"/>
              <a:t>Prof. Dr.-</a:t>
            </a:r>
            <a:r>
              <a:rPr lang="en-US" dirty="0" err="1" smtClean="0"/>
              <a:t>Ing</a:t>
            </a:r>
            <a:r>
              <a:rPr lang="en-US" dirty="0" smtClean="0"/>
              <a:t>. Michael Beigl</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xfrm>
            <a:off x="1701800" y="6445250"/>
            <a:ext cx="4248150" cy="360363"/>
          </a:xfrm>
          <a:prstGeom prst="rect">
            <a:avLst/>
          </a:prstGeom>
          <a:ln/>
        </p:spPr>
        <p:txBody>
          <a:bodyPr/>
          <a:lstStyle>
            <a:lvl1pPr>
              <a:defRPr/>
            </a:lvl1pPr>
          </a:lstStyle>
          <a:p>
            <a:r>
              <a:rPr lang="en-US" dirty="0" smtClean="0"/>
              <a:t>Prof. Dr.-</a:t>
            </a:r>
            <a:r>
              <a:rPr lang="en-US" dirty="0" err="1" smtClean="0"/>
              <a:t>Ing</a:t>
            </a:r>
            <a:r>
              <a:rPr lang="en-US" dirty="0" smtClean="0"/>
              <a:t>. Michael Beigl</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12"/>
          <p:cNvSpPr>
            <a:spLocks noGrp="1" noChangeArrowheads="1"/>
          </p:cNvSpPr>
          <p:nvPr>
            <p:ph type="ftr" sz="quarter" idx="10"/>
          </p:nvPr>
        </p:nvSpPr>
        <p:spPr>
          <a:xfrm>
            <a:off x="1701800" y="6445250"/>
            <a:ext cx="4248150" cy="360363"/>
          </a:xfrm>
          <a:prstGeom prst="rect">
            <a:avLst/>
          </a:prstGeom>
          <a:ln/>
        </p:spPr>
        <p:txBody>
          <a:bodyPr/>
          <a:lstStyle>
            <a:lvl1pPr>
              <a:defRPr/>
            </a:lvl1pPr>
          </a:lstStyle>
          <a:p>
            <a:r>
              <a:rPr lang="en-US" dirty="0" smtClean="0"/>
              <a:t>Prof. Dr.-</a:t>
            </a:r>
            <a:r>
              <a:rPr lang="en-US" dirty="0" err="1" smtClean="0"/>
              <a:t>Ing</a:t>
            </a:r>
            <a:r>
              <a:rPr lang="en-US" dirty="0" smtClean="0"/>
              <a:t>. Michael Beigl</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smtClean="0"/>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Rectangle 12"/>
          <p:cNvSpPr>
            <a:spLocks noGrp="1" noChangeArrowheads="1"/>
          </p:cNvSpPr>
          <p:nvPr>
            <p:ph type="ftr" sz="quarter" idx="10"/>
          </p:nvPr>
        </p:nvSpPr>
        <p:spPr>
          <a:xfrm>
            <a:off x="1701800" y="6445250"/>
            <a:ext cx="4248150" cy="360363"/>
          </a:xfrm>
          <a:prstGeom prst="rect">
            <a:avLst/>
          </a:prstGeom>
          <a:ln/>
        </p:spPr>
        <p:txBody>
          <a:bodyPr/>
          <a:lstStyle>
            <a:lvl1pPr>
              <a:defRPr/>
            </a:lvl1pPr>
          </a:lstStyle>
          <a:p>
            <a:r>
              <a:rPr lang="en-US" dirty="0" smtClean="0"/>
              <a:t>Prof. Dr.-</a:t>
            </a:r>
            <a:r>
              <a:rPr lang="en-US" dirty="0" err="1" smtClean="0"/>
              <a:t>Ing</a:t>
            </a:r>
            <a:r>
              <a:rPr lang="en-US" dirty="0" smtClean="0"/>
              <a:t>. Michael Beigl</a:t>
            </a:r>
            <a:endParaRPr lang="en-US" dirty="0"/>
          </a:p>
        </p:txBody>
      </p:sp>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image" Target="../media/image6.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image" Target="../media/image1.png"/><Relationship Id="rId20"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4.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dirty="0" smtClean="0"/>
              <a:t>Click to add title</a:t>
            </a:r>
          </a:p>
        </p:txBody>
      </p:sp>
      <p:sp>
        <p:nvSpPr>
          <p:cNvPr id="1028" name="Rectangle 3"/>
          <p:cNvSpPr>
            <a:spLocks noGrp="1" noChangeArrowheads="1"/>
          </p:cNvSpPr>
          <p:nvPr>
            <p:ph type="body" idx="1"/>
          </p:nvPr>
        </p:nvSpPr>
        <p:spPr bwMode="auto">
          <a:xfrm>
            <a:off x="392113" y="1214422"/>
            <a:ext cx="8356600" cy="500066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add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4" name="Text Box 10"/>
          <p:cNvSpPr txBox="1">
            <a:spLocks noChangeArrowheads="1"/>
          </p:cNvSpPr>
          <p:nvPr/>
        </p:nvSpPr>
        <p:spPr bwMode="auto">
          <a:xfrm>
            <a:off x="7328848" y="6429396"/>
            <a:ext cx="1457996" cy="384154"/>
          </a:xfrm>
          <a:prstGeom prst="rect">
            <a:avLst/>
          </a:prstGeom>
          <a:noFill/>
          <a:ln w="9525">
            <a:noFill/>
            <a:miter lim="800000"/>
            <a:headEnd/>
            <a:tailEnd/>
          </a:ln>
          <a:effectLst/>
        </p:spPr>
        <p:txBody>
          <a:bodyPr lIns="0" tIns="0" rIns="0" bIns="0"/>
          <a:lstStyle/>
          <a:p>
            <a:pPr algn="l">
              <a:spcBef>
                <a:spcPct val="50000"/>
              </a:spcBef>
            </a:pPr>
            <a:r>
              <a:rPr lang="en-US" sz="1200" dirty="0" smtClean="0">
                <a:latin typeface="DINMittelschrift" pitchFamily="34" charset="0"/>
              </a:rPr>
              <a:t>Technology for Pervasive Computing</a:t>
            </a:r>
            <a:endParaRPr lang="en-US" sz="1200" dirty="0">
              <a:latin typeface="DINMittelschrift" pitchFamily="34" charset="0"/>
            </a:endParaRPr>
          </a:p>
        </p:txBody>
      </p:sp>
      <p:sp>
        <p:nvSpPr>
          <p:cNvPr id="1035" name="Text Box 11"/>
          <p:cNvSpPr txBox="1">
            <a:spLocks noChangeArrowheads="1"/>
          </p:cNvSpPr>
          <p:nvPr/>
        </p:nvSpPr>
        <p:spPr bwMode="auto">
          <a:xfrm>
            <a:off x="417492" y="6445250"/>
            <a:ext cx="325438" cy="215900"/>
          </a:xfrm>
          <a:prstGeom prst="rect">
            <a:avLst/>
          </a:prstGeom>
          <a:noFill/>
          <a:ln w="9525">
            <a:noFill/>
            <a:miter lim="800000"/>
            <a:headEnd/>
            <a:tailEnd/>
          </a:ln>
          <a:effectLst/>
        </p:spPr>
        <p:txBody>
          <a:bodyPr lIns="0" tIns="0" rIns="0" bIns="0"/>
          <a:lstStyle/>
          <a:p>
            <a:pPr>
              <a:spcBef>
                <a:spcPct val="50000"/>
              </a:spcBef>
              <a:defRPr/>
            </a:pPr>
            <a:fld id="{1667C520-F49C-4D12-A1AD-7CEE7577070E}" type="slidenum">
              <a:rPr lang="de-DE" sz="1100" b="1">
                <a:latin typeface="DINMittelschrift" pitchFamily="34" charset="0"/>
              </a:rPr>
              <a:pPr>
                <a:spcBef>
                  <a:spcPct val="50000"/>
                </a:spcBef>
                <a:defRPr/>
              </a:pPr>
              <a:t>‹Nr.›</a:t>
            </a:fld>
            <a:endParaRPr lang="de-DE" sz="1100" b="1" dirty="0">
              <a:latin typeface="DINMittelschrift" pitchFamily="34" charset="0"/>
            </a:endParaRPr>
          </a:p>
        </p:txBody>
      </p:sp>
      <p:sp>
        <p:nvSpPr>
          <p:cNvPr id="2" name="Rectangle 11"/>
          <p:cNvSpPr>
            <a:spLocks noChangeArrowheads="1"/>
          </p:cNvSpPr>
          <p:nvPr/>
        </p:nvSpPr>
        <p:spPr bwMode="auto">
          <a:xfrm>
            <a:off x="779442" y="6445250"/>
            <a:ext cx="863600" cy="360363"/>
          </a:xfrm>
          <a:prstGeom prst="rect">
            <a:avLst/>
          </a:prstGeom>
          <a:noFill/>
          <a:ln w="9525">
            <a:noFill/>
            <a:miter lim="800000"/>
            <a:headEnd/>
            <a:tailEnd/>
          </a:ln>
          <a:effectLst/>
        </p:spPr>
        <p:txBody>
          <a:bodyPr lIns="0" tIns="0" rIns="0" bIns="0"/>
          <a:lstStyle/>
          <a:p>
            <a:r>
              <a:rPr lang="de-DE" sz="1100" dirty="0" smtClean="0">
                <a:latin typeface="DINMittelschrift" pitchFamily="34" charset="0"/>
              </a:rPr>
              <a:t>08.12.2011</a:t>
            </a:r>
            <a:endParaRPr lang="de-DE" sz="1100" dirty="0">
              <a:latin typeface="DINMittelschrift" pitchFamily="34" charset="0"/>
            </a:endParaRPr>
          </a:p>
        </p:txBody>
      </p:sp>
      <p:pic>
        <p:nvPicPr>
          <p:cNvPr id="1037" name="Picture 9" descr="KITlogo_4c_frutiger"/>
          <p:cNvPicPr>
            <a:picLocks noChangeAspect="1" noChangeArrowheads="1"/>
          </p:cNvPicPr>
          <p:nvPr/>
        </p:nvPicPr>
        <p:blipFill>
          <a:blip r:embed="rId16" cstate="print"/>
          <a:srcRect/>
          <a:stretch>
            <a:fillRect/>
          </a:stretch>
        </p:blipFill>
        <p:spPr bwMode="auto">
          <a:xfrm>
            <a:off x="7667625" y="341313"/>
            <a:ext cx="1084263" cy="495300"/>
          </a:xfrm>
          <a:prstGeom prst="rect">
            <a:avLst/>
          </a:prstGeom>
          <a:noFill/>
          <a:ln w="9525">
            <a:noFill/>
            <a:miter lim="800000"/>
            <a:headEnd/>
            <a:tailEnd/>
          </a:ln>
        </p:spPr>
      </p:pic>
      <p:cxnSp>
        <p:nvCxnSpPr>
          <p:cNvPr id="17" name="Gerade Verbindung 16"/>
          <p:cNvCxnSpPr/>
          <p:nvPr/>
        </p:nvCxnSpPr>
        <p:spPr>
          <a:xfrm>
            <a:off x="0" y="1000108"/>
            <a:ext cx="88582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18" name="Gerade Verbindung 17"/>
          <p:cNvCxnSpPr/>
          <p:nvPr/>
        </p:nvCxnSpPr>
        <p:spPr>
          <a:xfrm>
            <a:off x="285720" y="6329680"/>
            <a:ext cx="8858280"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3075" name="Picture 3" descr="C:\michael\kit\aussenwirkung\teco_logo.jpg"/>
          <p:cNvPicPr>
            <a:picLocks noChangeAspect="1" noChangeArrowheads="1"/>
          </p:cNvPicPr>
          <p:nvPr/>
        </p:nvPicPr>
        <p:blipFill>
          <a:blip r:embed="rId17" cstate="print"/>
          <a:srcRect/>
          <a:stretch>
            <a:fillRect/>
          </a:stretch>
        </p:blipFill>
        <p:spPr bwMode="auto">
          <a:xfrm>
            <a:off x="6017606" y="6430898"/>
            <a:ext cx="1285884" cy="328228"/>
          </a:xfrm>
          <a:prstGeom prst="rect">
            <a:avLst/>
          </a:prstGeom>
          <a:noFill/>
        </p:spPr>
      </p:pic>
      <p:sp>
        <p:nvSpPr>
          <p:cNvPr id="12" name="Rectangle 12"/>
          <p:cNvSpPr>
            <a:spLocks noGrp="1" noChangeArrowheads="1"/>
          </p:cNvSpPr>
          <p:nvPr>
            <p:ph type="ftr" sz="quarter" idx="3"/>
          </p:nvPr>
        </p:nvSpPr>
        <p:spPr>
          <a:xfrm>
            <a:off x="1571604" y="6400641"/>
            <a:ext cx="2071702" cy="285752"/>
          </a:xfrm>
          <a:prstGeom prst="rect">
            <a:avLst/>
          </a:prstGeom>
          <a:ln/>
        </p:spPr>
        <p:txBody>
          <a:bodyPr/>
          <a:lstStyle>
            <a:lvl1pPr>
              <a:defRPr sz="1100">
                <a:latin typeface="DINMittelschrift" pitchFamily="34" charset="0"/>
              </a:defRPr>
            </a:lvl1pPr>
          </a:lstStyle>
          <a:p>
            <a:r>
              <a:rPr lang="en-US" dirty="0" smtClean="0"/>
              <a:t>Dawud Gordon</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 id="2147483661" r:id="rId12"/>
    <p:sldLayoutId id="2147483662" r:id="rId13"/>
    <p:sldLayoutId id="2147483663" r:id="rId14"/>
  </p:sldLayoutIdLst>
  <p:transition>
    <p:fade/>
  </p:transition>
  <p:timing>
    <p:tnLst>
      <p:par>
        <p:cTn id="1" dur="indefinite" restart="never" nodeType="tmRoot"/>
      </p:par>
    </p:tnLst>
  </p:timing>
  <p:hf hdr="0"/>
  <p:txStyles>
    <p:titleStyle>
      <a:lvl1pPr algn="l" rtl="0" eaLnBrk="1" fontAlgn="base" hangingPunct="1">
        <a:spcBef>
          <a:spcPct val="0"/>
        </a:spcBef>
        <a:spcAft>
          <a:spcPct val="0"/>
        </a:spcAft>
        <a:defRPr sz="3200" b="1">
          <a:solidFill>
            <a:schemeClr val="tx2"/>
          </a:solidFill>
          <a:latin typeface="DINMittelschrift" pitchFamily="34" charset="0"/>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14325" indent="-314325" algn="l" rtl="0" eaLnBrk="1" fontAlgn="base" hangingPunct="1">
        <a:spcBef>
          <a:spcPct val="20000"/>
        </a:spcBef>
        <a:spcAft>
          <a:spcPct val="0"/>
        </a:spcAft>
        <a:buBlip>
          <a:blip r:embed="rId18"/>
        </a:buBlip>
        <a:defRPr sz="2800">
          <a:solidFill>
            <a:schemeClr val="tx1"/>
          </a:solidFill>
          <a:latin typeface="DINMittelschrift" pitchFamily="34" charset="0"/>
          <a:ea typeface="+mn-ea"/>
          <a:cs typeface="+mn-cs"/>
        </a:defRPr>
      </a:lvl1pPr>
      <a:lvl2pPr marL="790575" indent="-314325" algn="l" rtl="0" eaLnBrk="1" fontAlgn="base" hangingPunct="1">
        <a:spcBef>
          <a:spcPct val="20000"/>
        </a:spcBef>
        <a:spcAft>
          <a:spcPct val="0"/>
        </a:spcAft>
        <a:buBlip>
          <a:blip r:embed="rId19"/>
        </a:buBlip>
        <a:defRPr sz="2400">
          <a:solidFill>
            <a:schemeClr val="tx1"/>
          </a:solidFill>
          <a:latin typeface="DINMittelschrift" pitchFamily="34" charset="0"/>
        </a:defRPr>
      </a:lvl2pPr>
      <a:lvl3pPr marL="1209675" indent="-276225" algn="l" rtl="0" eaLnBrk="1" fontAlgn="base" hangingPunct="1">
        <a:spcBef>
          <a:spcPct val="20000"/>
        </a:spcBef>
        <a:spcAft>
          <a:spcPct val="0"/>
        </a:spcAft>
        <a:buBlip>
          <a:blip r:embed="rId20"/>
        </a:buBlip>
        <a:defRPr sz="2000">
          <a:solidFill>
            <a:schemeClr val="tx1"/>
          </a:solidFill>
          <a:latin typeface="DINMittelschrift" pitchFamily="34" charset="0"/>
        </a:defRPr>
      </a:lvl3pPr>
      <a:lvl4pPr marL="1657350" indent="-276225" algn="l" rtl="0" eaLnBrk="1" fontAlgn="base" hangingPunct="1">
        <a:spcBef>
          <a:spcPct val="20000"/>
        </a:spcBef>
        <a:spcAft>
          <a:spcPct val="0"/>
        </a:spcAft>
        <a:buBlip>
          <a:blip r:embed="rId20"/>
        </a:buBlip>
        <a:defRPr sz="2000">
          <a:solidFill>
            <a:schemeClr val="tx1"/>
          </a:solidFill>
          <a:latin typeface="DINMittelschrift" pitchFamily="34" charset="0"/>
        </a:defRPr>
      </a:lvl4pPr>
      <a:lvl5pPr marL="2095500" indent="-276225" algn="l" rtl="0" eaLnBrk="1" fontAlgn="base" hangingPunct="1">
        <a:spcBef>
          <a:spcPct val="20000"/>
        </a:spcBef>
        <a:spcAft>
          <a:spcPct val="0"/>
        </a:spcAft>
        <a:buBlip>
          <a:blip r:embed="rId20"/>
        </a:buBlip>
        <a:defRPr sz="2000">
          <a:solidFill>
            <a:schemeClr val="tx1"/>
          </a:solidFill>
          <a:latin typeface="DINMittelschrift" pitchFamily="34" charset="0"/>
        </a:defRPr>
      </a:lvl5pPr>
      <a:lvl6pPr marL="2514600" indent="-228600" algn="l" rtl="0" eaLnBrk="1" fontAlgn="base" hangingPunct="1">
        <a:spcBef>
          <a:spcPct val="20000"/>
        </a:spcBef>
        <a:spcAft>
          <a:spcPct val="0"/>
        </a:spcAft>
        <a:buSzPct val="60000"/>
        <a:buBlip>
          <a:blip r:embed="rId21"/>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21"/>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21"/>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21"/>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3" Type="http://schemas.openxmlformats.org/officeDocument/2006/relationships/hyperlink" Target="https://en.wikipedia.org/wiki/DF-1_Protocol" TargetMode="External"/><Relationship Id="rId18" Type="http://schemas.openxmlformats.org/officeDocument/2006/relationships/hyperlink" Target="https://en.wikipedia.org/wiki/GE_Fanuc_Automation_North_America,_Inc." TargetMode="External"/><Relationship Id="rId26" Type="http://schemas.openxmlformats.org/officeDocument/2006/relationships/hyperlink" Target="https://en.wikipedia.org/wiki/Foundation_Fieldbus_H1" TargetMode="External"/><Relationship Id="rId39" Type="http://schemas.openxmlformats.org/officeDocument/2006/relationships/hyperlink" Target="https://en.wikipedia.org/wiki/OpenADR" TargetMode="External"/><Relationship Id="rId21" Type="http://schemas.openxmlformats.org/officeDocument/2006/relationships/hyperlink" Target="https://en.wikipedia.org/wiki/Rockwell_Automation" TargetMode="External"/><Relationship Id="rId34" Type="http://schemas.openxmlformats.org/officeDocument/2006/relationships/hyperlink" Target="https://en.wikipedia.org/wiki/Mitsubishi_Electric" TargetMode="External"/><Relationship Id="rId42" Type="http://schemas.openxmlformats.org/officeDocument/2006/relationships/hyperlink" Target="https://en.wikipedia.org/wiki/Opto_22" TargetMode="External"/><Relationship Id="rId47" Type="http://schemas.openxmlformats.org/officeDocument/2006/relationships/hyperlink" Target="https://en.wikipedia.org/wiki/RAPIEnet" TargetMode="External"/><Relationship Id="rId50" Type="http://schemas.openxmlformats.org/officeDocument/2006/relationships/hyperlink" Target="https://en.wikipedia.org/wiki/SERCOS_III" TargetMode="External"/><Relationship Id="rId55" Type="http://schemas.openxmlformats.org/officeDocument/2006/relationships/hyperlink" Target="https://en.wikipedia.org/wiki/Siemens_AG" TargetMode="External"/><Relationship Id="rId7" Type="http://schemas.openxmlformats.org/officeDocument/2006/relationships/hyperlink" Target="https://en.wikipedia.org/w/index.php?title=CompoNet&amp;action=edit&amp;redlink=1" TargetMode="External"/><Relationship Id="rId2" Type="http://schemas.openxmlformats.org/officeDocument/2006/relationships/hyperlink" Target="https://en.wikipedia.org/wiki/AS-Interface" TargetMode="External"/><Relationship Id="rId16" Type="http://schemas.openxmlformats.org/officeDocument/2006/relationships/hyperlink" Target="https://en.wikipedia.org/wiki/EtherCAT" TargetMode="External"/><Relationship Id="rId20" Type="http://schemas.openxmlformats.org/officeDocument/2006/relationships/hyperlink" Target="https://en.wikipedia.org/wiki/Service_Request_Transport_Protocol" TargetMode="External"/><Relationship Id="rId29" Type="http://schemas.openxmlformats.org/officeDocument/2006/relationships/hyperlink" Target="https://en.wikipedia.org/wiki/Interbus" TargetMode="External"/><Relationship Id="rId41" Type="http://schemas.openxmlformats.org/officeDocument/2006/relationships/hyperlink" Target="https://en.wikipedia.org/wiki/RS-422" TargetMode="External"/><Relationship Id="rId54" Type="http://schemas.openxmlformats.org/officeDocument/2006/relationships/hyperlink" Target="https://en.wikipedia.org/wiki/Sinec_H1" TargetMode="External"/><Relationship Id="rId1" Type="http://schemas.openxmlformats.org/officeDocument/2006/relationships/slideLayout" Target="../slideLayouts/slideLayout2.xml"/><Relationship Id="rId6" Type="http://schemas.openxmlformats.org/officeDocument/2006/relationships/hyperlink" Target="https://en.wikipedia.org/wiki/DeviceNet" TargetMode="External"/><Relationship Id="rId11" Type="http://schemas.openxmlformats.org/officeDocument/2006/relationships/hyperlink" Target="https://en.wikipedia.org/wiki/CANopen" TargetMode="External"/><Relationship Id="rId24" Type="http://schemas.openxmlformats.org/officeDocument/2006/relationships/hyperlink" Target="https://en.wikipedia.org/wiki/Omron" TargetMode="External"/><Relationship Id="rId32" Type="http://schemas.openxmlformats.org/officeDocument/2006/relationships/hyperlink" Target="https://en.wikipedia.org/wiki/Yaskawa" TargetMode="External"/><Relationship Id="rId37" Type="http://schemas.openxmlformats.org/officeDocument/2006/relationships/hyperlink" Target="https://en.wikipedia.org/wiki/Modbus" TargetMode="External"/><Relationship Id="rId40" Type="http://schemas.openxmlformats.org/officeDocument/2006/relationships/hyperlink" Target="https://en.wikipedia.org/wiki/Optomux" TargetMode="External"/><Relationship Id="rId45" Type="http://schemas.openxmlformats.org/officeDocument/2006/relationships/hyperlink" Target="https://en.wikipedia.org/wiki/Profibus" TargetMode="External"/><Relationship Id="rId53" Type="http://schemas.openxmlformats.org/officeDocument/2006/relationships/hyperlink" Target="https://en.wikipedia.org/w/index.php?title=SSCNET&amp;action=edit&amp;redlink=1" TargetMode="External"/><Relationship Id="rId58" Type="http://schemas.openxmlformats.org/officeDocument/2006/relationships/hyperlink" Target="https://en.wikipedia.org/wiki/TTEthernet" TargetMode="External"/><Relationship Id="rId5" Type="http://schemas.openxmlformats.org/officeDocument/2006/relationships/hyperlink" Target="https://en.wikipedia.org/wiki/Common_Industrial_Protocol" TargetMode="External"/><Relationship Id="rId15" Type="http://schemas.openxmlformats.org/officeDocument/2006/relationships/hyperlink" Target="https://en.wikipedia.org/wiki/List_of_automation_protocols#cite_note-1" TargetMode="External"/><Relationship Id="rId23" Type="http://schemas.openxmlformats.org/officeDocument/2006/relationships/hyperlink" Target="https://en.wikipedia.org/wiki/Factory_Interface_Network_Service" TargetMode="External"/><Relationship Id="rId28" Type="http://schemas.openxmlformats.org/officeDocument/2006/relationships/hyperlink" Target="https://en.wikipedia.org/wiki/HostLink_Protocol" TargetMode="External"/><Relationship Id="rId36" Type="http://schemas.openxmlformats.org/officeDocument/2006/relationships/hyperlink" Target="https://en.wikipedia.org/wiki/Modbus_Plus" TargetMode="External"/><Relationship Id="rId49" Type="http://schemas.openxmlformats.org/officeDocument/2006/relationships/hyperlink" Target="https://en.wikipedia.org/wiki/Honeywell" TargetMode="External"/><Relationship Id="rId57" Type="http://schemas.openxmlformats.org/officeDocument/2006/relationships/hyperlink" Target="https://en.wikipedia.org/wiki/Danaher_Corporation" TargetMode="External"/><Relationship Id="rId61" Type="http://schemas.openxmlformats.org/officeDocument/2006/relationships/hyperlink" Target="https://en.wikipedia.org/wiki/Multi_Point_Interface" TargetMode="External"/><Relationship Id="rId10" Type="http://schemas.openxmlformats.org/officeDocument/2006/relationships/hyperlink" Target="https://en.wikipedia.org/wiki/Controller_Area_Network" TargetMode="External"/><Relationship Id="rId19" Type="http://schemas.openxmlformats.org/officeDocument/2006/relationships/hyperlink" Target="https://en.wikipedia.org/wiki/Programmable_logic_controller" TargetMode="External"/><Relationship Id="rId31" Type="http://schemas.openxmlformats.org/officeDocument/2006/relationships/hyperlink" Target="https://en.wikipedia.org/wiki/MECHATROLINK" TargetMode="External"/><Relationship Id="rId44" Type="http://schemas.openxmlformats.org/officeDocument/2006/relationships/hyperlink" Target="https://en.wikipedia.org/wiki/PieP" TargetMode="External"/><Relationship Id="rId52" Type="http://schemas.openxmlformats.org/officeDocument/2006/relationships/hyperlink" Target="https://en.wikipedia.org/wiki/Hard_real-time" TargetMode="External"/><Relationship Id="rId60" Type="http://schemas.openxmlformats.org/officeDocument/2006/relationships/hyperlink" Target="https://en.wikipedia.org/wiki/Multi-Point_Interface" TargetMode="External"/><Relationship Id="rId4" Type="http://schemas.openxmlformats.org/officeDocument/2006/relationships/hyperlink" Target="https://en.wikipedia.org/wiki/CC-Link_Industrial_Networks" TargetMode="External"/><Relationship Id="rId9" Type="http://schemas.openxmlformats.org/officeDocument/2006/relationships/hyperlink" Target="https://en.wikipedia.org/wiki/EtherNet/IP" TargetMode="External"/><Relationship Id="rId14" Type="http://schemas.openxmlformats.org/officeDocument/2006/relationships/hyperlink" Target="https://en.wikipedia.org/wiki/DirectNET_Protocol" TargetMode="External"/><Relationship Id="rId22" Type="http://schemas.openxmlformats.org/officeDocument/2006/relationships/hyperlink" Target="https://en.wikipedia.org/wiki/Ethernet_Powerlink" TargetMode="External"/><Relationship Id="rId27" Type="http://schemas.openxmlformats.org/officeDocument/2006/relationships/hyperlink" Target="https://en.wikipedia.org/wiki/HART_Protocol" TargetMode="External"/><Relationship Id="rId30" Type="http://schemas.openxmlformats.org/officeDocument/2006/relationships/hyperlink" Target="https://en.wikipedia.org/w/index.php?title=MACRO_Fieldbus&amp;action=edit&amp;redlink=1" TargetMode="External"/><Relationship Id="rId35" Type="http://schemas.openxmlformats.org/officeDocument/2006/relationships/hyperlink" Target="https://en.wikipedia.org/wiki/Modbus_PEMEX" TargetMode="External"/><Relationship Id="rId43" Type="http://schemas.openxmlformats.org/officeDocument/2006/relationships/hyperlink" Target="https://en.wikipedia.org/wiki/List_of_automation_protocols#cite_note-2" TargetMode="External"/><Relationship Id="rId48" Type="http://schemas.openxmlformats.org/officeDocument/2006/relationships/hyperlink" Target="https://en.wikipedia.org/wiki/SDS_Protocol" TargetMode="External"/><Relationship Id="rId56" Type="http://schemas.openxmlformats.org/officeDocument/2006/relationships/hyperlink" Target="https://en.wikipedia.org/wiki/SynqNet" TargetMode="External"/><Relationship Id="rId8" Type="http://schemas.openxmlformats.org/officeDocument/2006/relationships/hyperlink" Target="https://en.wikipedia.org/wiki/ControlNet" TargetMode="External"/><Relationship Id="rId51" Type="http://schemas.openxmlformats.org/officeDocument/2006/relationships/hyperlink" Target="https://en.wikipedia.org/wiki/SERCOS_interface" TargetMode="External"/><Relationship Id="rId3" Type="http://schemas.openxmlformats.org/officeDocument/2006/relationships/hyperlink" Target="https://en.wikipedia.org/wiki/Bristol_Standard_Asynchronous_Protocol" TargetMode="External"/><Relationship Id="rId12" Type="http://schemas.openxmlformats.org/officeDocument/2006/relationships/hyperlink" Target="https://en.wikipedia.org/wiki/Allen-Bradley" TargetMode="External"/><Relationship Id="rId17" Type="http://schemas.openxmlformats.org/officeDocument/2006/relationships/hyperlink" Target="https://en.wikipedia.org/wiki/Ethernet_Global_Data_Protocol" TargetMode="External"/><Relationship Id="rId25" Type="http://schemas.openxmlformats.org/officeDocument/2006/relationships/hyperlink" Target="https://en.wikipedia.org/wiki/FOUNDATION_fieldbus" TargetMode="External"/><Relationship Id="rId33" Type="http://schemas.openxmlformats.org/officeDocument/2006/relationships/hyperlink" Target="https://en.wikipedia.org/wiki/MelsecNet" TargetMode="External"/><Relationship Id="rId38" Type="http://schemas.openxmlformats.org/officeDocument/2006/relationships/hyperlink" Target="https://en.wikipedia.org/wiki/Open_smart_grid_protocol" TargetMode="External"/><Relationship Id="rId46" Type="http://schemas.openxmlformats.org/officeDocument/2006/relationships/hyperlink" Target="https://en.wikipedia.org/wiki/PROFINET_IO" TargetMode="External"/><Relationship Id="rId59" Type="http://schemas.openxmlformats.org/officeDocument/2006/relationships/hyperlink" Target="https://en.wikipedia.org/wiki/TTTech"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33.png"/><Relationship Id="rId18" Type="http://schemas.openxmlformats.org/officeDocument/2006/relationships/image" Target="../media/image37.jpeg"/><Relationship Id="rId3" Type="http://schemas.openxmlformats.org/officeDocument/2006/relationships/hyperlink" Target="http://www.nokia.com/nokia/0,,141,00.html" TargetMode="External"/><Relationship Id="rId21" Type="http://schemas.openxmlformats.org/officeDocument/2006/relationships/image" Target="../media/image42.png"/><Relationship Id="rId7" Type="http://schemas.openxmlformats.org/officeDocument/2006/relationships/image" Target="../media/image27.png"/><Relationship Id="rId12" Type="http://schemas.openxmlformats.org/officeDocument/2006/relationships/image" Target="../media/image32.jpeg"/><Relationship Id="rId17" Type="http://schemas.openxmlformats.org/officeDocument/2006/relationships/image" Target="../media/image36.jpeg"/><Relationship Id="rId2" Type="http://schemas.openxmlformats.org/officeDocument/2006/relationships/notesSlide" Target="../notesSlides/notesSlide6.xml"/><Relationship Id="rId16" Type="http://schemas.openxmlformats.org/officeDocument/2006/relationships/image" Target="../media/image35.jpeg"/><Relationship Id="rId20"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26.jpeg"/><Relationship Id="rId11" Type="http://schemas.openxmlformats.org/officeDocument/2006/relationships/image" Target="../media/image31.jpeg"/><Relationship Id="rId5" Type="http://schemas.openxmlformats.org/officeDocument/2006/relationships/image" Target="../media/image25.jpeg"/><Relationship Id="rId15" Type="http://schemas.openxmlformats.org/officeDocument/2006/relationships/image" Target="../media/image34.jpeg"/><Relationship Id="rId10" Type="http://schemas.openxmlformats.org/officeDocument/2006/relationships/image" Target="../media/image30.jpeg"/><Relationship Id="rId19" Type="http://schemas.openxmlformats.org/officeDocument/2006/relationships/image" Target="../media/image38.jpeg"/><Relationship Id="rId4" Type="http://schemas.openxmlformats.org/officeDocument/2006/relationships/image" Target="../media/image24.png"/><Relationship Id="rId9" Type="http://schemas.openxmlformats.org/officeDocument/2006/relationships/image" Target="../media/image29.jpeg"/><Relationship Id="rId14" Type="http://schemas.openxmlformats.org/officeDocument/2006/relationships/hyperlink" Target="http://www1.us.dell.com/content/products/category.aspx/notebooks?c=us&amp;cs=19&amp;l=en&amp;s=dh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jpeg"/><Relationship Id="rId2" Type="http://schemas.openxmlformats.org/officeDocument/2006/relationships/image" Target="../media/image43.png"/><Relationship Id="rId16"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jpeg"/><Relationship Id="rId5" Type="http://schemas.openxmlformats.org/officeDocument/2006/relationships/image" Target="../media/image46.png"/><Relationship Id="rId15" Type="http://schemas.openxmlformats.org/officeDocument/2006/relationships/image" Target="../media/image56.jpe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jpeg"/><Relationship Id="rId14" Type="http://schemas.openxmlformats.org/officeDocument/2006/relationships/image" Target="../media/image55.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jpeg"/><Relationship Id="rId3" Type="http://schemas.openxmlformats.org/officeDocument/2006/relationships/image" Target="../media/image61.png"/><Relationship Id="rId7" Type="http://schemas.openxmlformats.org/officeDocument/2006/relationships/image" Target="../media/image65.jpeg"/><Relationship Id="rId12"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gif"/><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hyperlink" Target="http://en.wikipedia.org/wiki/Acoustics" TargetMode="External"/><Relationship Id="rId13" Type="http://schemas.openxmlformats.org/officeDocument/2006/relationships/hyperlink" Target="http://en.wikipedia.org/wiki/Sense" TargetMode="External"/><Relationship Id="rId3" Type="http://schemas.openxmlformats.org/officeDocument/2006/relationships/hyperlink" Target="http://en.wikipedia.org/wiki/Electricity" TargetMode="External"/><Relationship Id="rId7" Type="http://schemas.openxmlformats.org/officeDocument/2006/relationships/hyperlink" Target="http://en.wikipedia.org/wiki/Chemistry#Energy" TargetMode="External"/><Relationship Id="rId12" Type="http://schemas.openxmlformats.org/officeDocument/2006/relationships/hyperlink" Target="http://en.wikipedia.org/wiki/Sensor" TargetMode="External"/><Relationship Id="rId2" Type="http://schemas.openxmlformats.org/officeDocument/2006/relationships/hyperlink" Target="http://en.wikipedia.org/wiki/Form_of_energy" TargetMode="External"/><Relationship Id="rId1" Type="http://schemas.openxmlformats.org/officeDocument/2006/relationships/slideLayout" Target="../slideLayouts/slideLayout2.xml"/><Relationship Id="rId6" Type="http://schemas.openxmlformats.org/officeDocument/2006/relationships/hyperlink" Target="http://en.wikipedia.org/wiki/Light" TargetMode="External"/><Relationship Id="rId11" Type="http://schemas.openxmlformats.org/officeDocument/2006/relationships/hyperlink" Target="http://en.wikipedia.org/wiki/Sound" TargetMode="External"/><Relationship Id="rId5" Type="http://schemas.openxmlformats.org/officeDocument/2006/relationships/hyperlink" Target="http://en.wikipedia.org/wiki/Electromagnetism" TargetMode="External"/><Relationship Id="rId10" Type="http://schemas.openxmlformats.org/officeDocument/2006/relationships/hyperlink" Target="http://en.wikipedia.org/wiki/Signal_(electrical_engineering)" TargetMode="External"/><Relationship Id="rId4" Type="http://schemas.openxmlformats.org/officeDocument/2006/relationships/hyperlink" Target="http://en.wikipedia.org/wiki/Mechanics" TargetMode="External"/><Relationship Id="rId9" Type="http://schemas.openxmlformats.org/officeDocument/2006/relationships/hyperlink" Target="http://en.wikipedia.org/wiki/Heat" TargetMode="External"/><Relationship Id="rId14" Type="http://schemas.openxmlformats.org/officeDocument/2006/relationships/hyperlink" Target="http://en.wikipedia.org/wiki/Detection" TargetMode="Externa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3.jpeg"/><Relationship Id="rId4" Type="http://schemas.openxmlformats.org/officeDocument/2006/relationships/image" Target="../media/image82.emf"/></Relationships>
</file>

<file path=ppt/slides/_rels/slide3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7.emf"/><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98.e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ChangeArrowheads="1"/>
          </p:cNvSpPr>
          <p:nvPr/>
        </p:nvSpPr>
        <p:spPr bwMode="auto">
          <a:xfrm>
            <a:off x="395288" y="1453243"/>
            <a:ext cx="8389937" cy="1134836"/>
          </a:xfrm>
          <a:prstGeom prst="rect">
            <a:avLst/>
          </a:prstGeom>
          <a:noFill/>
          <a:ln w="9525">
            <a:noFill/>
            <a:miter lim="800000"/>
            <a:headEnd/>
            <a:tailEnd/>
          </a:ln>
        </p:spPr>
        <p:txBody>
          <a:bodyPr lIns="0" tIns="0" rIns="0" bIns="0" anchor="b"/>
          <a:lstStyle/>
          <a:p>
            <a:r>
              <a:rPr lang="en-US" sz="2800" dirty="0" smtClean="0"/>
              <a:t>Context Sensitive Systems – </a:t>
            </a:r>
            <a:br>
              <a:rPr lang="en-US" sz="2800" dirty="0" smtClean="0"/>
            </a:br>
            <a:r>
              <a:rPr lang="en-US" sz="2800" dirty="0" smtClean="0"/>
              <a:t>Introduction </a:t>
            </a:r>
            <a:r>
              <a:rPr lang="en-US" sz="2800" dirty="0"/>
              <a:t>to Context </a:t>
            </a:r>
            <a:r>
              <a:rPr lang="en-US" sz="2800" dirty="0" smtClean="0"/>
              <a:t>Recognition</a:t>
            </a:r>
            <a:endParaRPr lang="en-US" sz="2800" dirty="0"/>
          </a:p>
        </p:txBody>
      </p:sp>
      <p:sp>
        <p:nvSpPr>
          <p:cNvPr id="30725" name="Rectangle 3"/>
          <p:cNvSpPr>
            <a:spLocks noChangeArrowheads="1"/>
          </p:cNvSpPr>
          <p:nvPr/>
        </p:nvSpPr>
        <p:spPr bwMode="auto">
          <a:xfrm>
            <a:off x="415954" y="2620736"/>
            <a:ext cx="8370888" cy="522512"/>
          </a:xfrm>
          <a:prstGeom prst="rect">
            <a:avLst/>
          </a:prstGeom>
          <a:noFill/>
          <a:ln w="9525">
            <a:noFill/>
            <a:miter lim="800000"/>
            <a:headEnd/>
            <a:tailEnd/>
          </a:ln>
        </p:spPr>
        <p:txBody>
          <a:bodyPr lIns="0" tIns="0" rIns="0" bIns="0"/>
          <a:lstStyle/>
          <a:p>
            <a:endParaRPr lang="en-US" sz="1600" b="1" dirty="0" smtClean="0">
              <a:solidFill>
                <a:srgbClr val="000000"/>
              </a:solidFill>
              <a:latin typeface="DINMittelschrift" pitchFamily="34"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Communication and </a:t>
            </a:r>
            <a:r>
              <a:rPr lang="en-GB" dirty="0" smtClean="0"/>
              <a:t>Context</a:t>
            </a:r>
            <a:endParaRPr lang="en-GB" dirty="0"/>
          </a:p>
        </p:txBody>
      </p:sp>
      <p:sp>
        <p:nvSpPr>
          <p:cNvPr id="4" name="Rechteck 3"/>
          <p:cNvSpPr/>
          <p:nvPr/>
        </p:nvSpPr>
        <p:spPr>
          <a:xfrm>
            <a:off x="406483" y="1532933"/>
            <a:ext cx="1656184" cy="163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Sensor</a:t>
            </a:r>
            <a:endParaRPr lang="en-GB" dirty="0"/>
          </a:p>
        </p:txBody>
      </p:sp>
      <p:sp>
        <p:nvSpPr>
          <p:cNvPr id="5" name="Rechteck 4"/>
          <p:cNvSpPr/>
          <p:nvPr/>
        </p:nvSpPr>
        <p:spPr>
          <a:xfrm>
            <a:off x="7205779" y="1873802"/>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Sensor</a:t>
            </a:r>
            <a:endParaRPr lang="en-GB" dirty="0"/>
          </a:p>
        </p:txBody>
      </p:sp>
      <p:cxnSp>
        <p:nvCxnSpPr>
          <p:cNvPr id="16" name="Gerade Verbindung mit Pfeil 15"/>
          <p:cNvCxnSpPr>
            <a:stCxn id="5" idx="1"/>
            <a:endCxn id="41" idx="3"/>
          </p:cNvCxnSpPr>
          <p:nvPr/>
        </p:nvCxnSpPr>
        <p:spPr>
          <a:xfrm flipH="1" flipV="1">
            <a:off x="6713353" y="2163714"/>
            <a:ext cx="492426" cy="34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uppieren 14"/>
          <p:cNvGrpSpPr/>
          <p:nvPr/>
        </p:nvGrpSpPr>
        <p:grpSpPr>
          <a:xfrm>
            <a:off x="631409" y="1705235"/>
            <a:ext cx="1255351" cy="1187160"/>
            <a:chOff x="4032336" y="3758090"/>
            <a:chExt cx="1255351" cy="1187160"/>
          </a:xfrm>
        </p:grpSpPr>
        <p:sp>
          <p:nvSpPr>
            <p:cNvPr id="29" name="Ellipse 28"/>
            <p:cNvSpPr/>
            <p:nvPr/>
          </p:nvSpPr>
          <p:spPr>
            <a:xfrm>
              <a:off x="4032336" y="4082126"/>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31" name="Ellipse 30"/>
            <p:cNvSpPr/>
            <p:nvPr/>
          </p:nvSpPr>
          <p:spPr>
            <a:xfrm>
              <a:off x="4979147" y="4216569"/>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33" name="Ellipse 32"/>
                <p:cNvSpPr/>
                <p:nvPr/>
              </p:nvSpPr>
              <p:spPr>
                <a:xfrm>
                  <a:off x="4441536" y="4621214"/>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oMath>
                    </m:oMathPara>
                  </a14:m>
                  <a:endParaRPr lang="en-GB" dirty="0"/>
                </a:p>
              </p:txBody>
            </p:sp>
          </mc:Choice>
          <mc:Fallback>
            <p:sp>
              <p:nvSpPr>
                <p:cNvPr id="33" name="Ellipse 32"/>
                <p:cNvSpPr>
                  <a:spLocks noRot="1" noChangeAspect="1" noMove="1" noResize="1" noEditPoints="1" noAdjustHandles="1" noChangeArrowheads="1" noChangeShapeType="1" noTextEdit="1"/>
                </p:cNvSpPr>
                <p:nvPr/>
              </p:nvSpPr>
              <p:spPr>
                <a:xfrm>
                  <a:off x="4441536" y="4621214"/>
                  <a:ext cx="308540" cy="324036"/>
                </a:xfrm>
                <a:prstGeom prst="ellipse">
                  <a:avLst/>
                </a:prstGeom>
                <a:blipFill rotWithShape="0">
                  <a:blip r:embed="rId2"/>
                  <a:stretch>
                    <a:fillRect/>
                  </a:stretch>
                </a:blipFill>
              </p:spPr>
              <p:txBody>
                <a:bodyPr/>
                <a:lstStyle/>
                <a:p>
                  <a:r>
                    <a:rPr lang="en-GB">
                      <a:noFill/>
                    </a:rPr>
                    <a:t> </a:t>
                  </a:r>
                </a:p>
              </p:txBody>
            </p:sp>
          </mc:Fallback>
        </mc:AlternateContent>
        <p:sp>
          <p:nvSpPr>
            <p:cNvPr id="34" name="Ellipse 33"/>
            <p:cNvSpPr/>
            <p:nvPr/>
          </p:nvSpPr>
          <p:spPr>
            <a:xfrm>
              <a:off x="4419478" y="3758090"/>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cxnSp>
          <p:nvCxnSpPr>
            <p:cNvPr id="36" name="Gerade Verbindung mit Pfeil 35"/>
            <p:cNvCxnSpPr>
              <a:stCxn id="29" idx="7"/>
              <a:endCxn id="34" idx="2"/>
            </p:cNvCxnSpPr>
            <p:nvPr/>
          </p:nvCxnSpPr>
          <p:spPr>
            <a:xfrm flipV="1">
              <a:off x="4295691" y="3920108"/>
              <a:ext cx="123787" cy="20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Gerade Verbindung mit Pfeil 36"/>
            <p:cNvCxnSpPr>
              <a:stCxn id="34" idx="6"/>
              <a:endCxn id="31" idx="1"/>
            </p:cNvCxnSpPr>
            <p:nvPr/>
          </p:nvCxnSpPr>
          <p:spPr>
            <a:xfrm>
              <a:off x="4728018" y="3920108"/>
              <a:ext cx="296314" cy="343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Gerade Verbindung mit Pfeil 38"/>
            <p:cNvCxnSpPr>
              <a:stCxn id="31" idx="3"/>
              <a:endCxn id="33" idx="7"/>
            </p:cNvCxnSpPr>
            <p:nvPr/>
          </p:nvCxnSpPr>
          <p:spPr>
            <a:xfrm flipH="1">
              <a:off x="4704891" y="4493151"/>
              <a:ext cx="319441" cy="175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Gerade Verbindung mit Pfeil 39"/>
            <p:cNvCxnSpPr>
              <a:stCxn id="33" idx="1"/>
              <a:endCxn id="29" idx="4"/>
            </p:cNvCxnSpPr>
            <p:nvPr/>
          </p:nvCxnSpPr>
          <p:spPr>
            <a:xfrm flipH="1" flipV="1">
              <a:off x="4186606" y="4406162"/>
              <a:ext cx="300115" cy="262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1" name="Rechteck 40"/>
          <p:cNvSpPr/>
          <p:nvPr/>
        </p:nvSpPr>
        <p:spPr>
          <a:xfrm>
            <a:off x="5057169" y="1347189"/>
            <a:ext cx="1656184" cy="163304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GB" dirty="0" smtClean="0"/>
              <a:t>Sensor</a:t>
            </a:r>
            <a:endParaRPr lang="en-GB" dirty="0"/>
          </a:p>
        </p:txBody>
      </p:sp>
      <p:grpSp>
        <p:nvGrpSpPr>
          <p:cNvPr id="42" name="Gruppieren 41"/>
          <p:cNvGrpSpPr/>
          <p:nvPr/>
        </p:nvGrpSpPr>
        <p:grpSpPr>
          <a:xfrm>
            <a:off x="5251234" y="1570133"/>
            <a:ext cx="1255351" cy="1187160"/>
            <a:chOff x="4032336" y="3758090"/>
            <a:chExt cx="1255351" cy="1187160"/>
          </a:xfrm>
        </p:grpSpPr>
        <p:sp>
          <p:nvSpPr>
            <p:cNvPr id="43" name="Ellipse 42"/>
            <p:cNvSpPr/>
            <p:nvPr/>
          </p:nvSpPr>
          <p:spPr>
            <a:xfrm>
              <a:off x="4032336" y="4082126"/>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44" name="Ellipse 43"/>
            <p:cNvSpPr/>
            <p:nvPr/>
          </p:nvSpPr>
          <p:spPr>
            <a:xfrm>
              <a:off x="4979147" y="4216569"/>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45" name="Ellipse 44"/>
                <p:cNvSpPr/>
                <p:nvPr/>
              </p:nvSpPr>
              <p:spPr>
                <a:xfrm>
                  <a:off x="4441536" y="4621214"/>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oMath>
                    </m:oMathPara>
                  </a14:m>
                  <a:endParaRPr lang="en-GB" dirty="0"/>
                </a:p>
              </p:txBody>
            </p:sp>
          </mc:Choice>
          <mc:Fallback>
            <p:sp>
              <p:nvSpPr>
                <p:cNvPr id="45" name="Ellipse 44"/>
                <p:cNvSpPr>
                  <a:spLocks noRot="1" noChangeAspect="1" noMove="1" noResize="1" noEditPoints="1" noAdjustHandles="1" noChangeArrowheads="1" noChangeShapeType="1" noTextEdit="1"/>
                </p:cNvSpPr>
                <p:nvPr/>
              </p:nvSpPr>
              <p:spPr>
                <a:xfrm>
                  <a:off x="4441536" y="4621214"/>
                  <a:ext cx="308540" cy="324036"/>
                </a:xfrm>
                <a:prstGeom prst="ellipse">
                  <a:avLst/>
                </a:prstGeom>
                <a:blipFill rotWithShape="0">
                  <a:blip r:embed="rId3"/>
                  <a:stretch>
                    <a:fillRect/>
                  </a:stretch>
                </a:blipFill>
              </p:spPr>
              <p:txBody>
                <a:bodyPr/>
                <a:lstStyle/>
                <a:p>
                  <a:r>
                    <a:rPr lang="en-GB">
                      <a:noFill/>
                    </a:rPr>
                    <a:t> </a:t>
                  </a:r>
                </a:p>
              </p:txBody>
            </p:sp>
          </mc:Fallback>
        </mc:AlternateContent>
        <p:sp>
          <p:nvSpPr>
            <p:cNvPr id="46" name="Ellipse 45"/>
            <p:cNvSpPr/>
            <p:nvPr/>
          </p:nvSpPr>
          <p:spPr>
            <a:xfrm>
              <a:off x="4419478" y="3758090"/>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cxnSp>
          <p:nvCxnSpPr>
            <p:cNvPr id="48" name="Gerade Verbindung mit Pfeil 47"/>
            <p:cNvCxnSpPr>
              <a:stCxn id="43" idx="7"/>
              <a:endCxn id="46" idx="2"/>
            </p:cNvCxnSpPr>
            <p:nvPr/>
          </p:nvCxnSpPr>
          <p:spPr>
            <a:xfrm flipV="1">
              <a:off x="4295691" y="3920108"/>
              <a:ext cx="123787" cy="20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Gerade Verbindung mit Pfeil 48"/>
            <p:cNvCxnSpPr>
              <a:stCxn id="46" idx="6"/>
              <a:endCxn id="44" idx="1"/>
            </p:cNvCxnSpPr>
            <p:nvPr/>
          </p:nvCxnSpPr>
          <p:spPr>
            <a:xfrm>
              <a:off x="4728018" y="3920108"/>
              <a:ext cx="296314" cy="343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Gerade Verbindung mit Pfeil 49"/>
            <p:cNvCxnSpPr>
              <a:stCxn id="44" idx="3"/>
              <a:endCxn id="45" idx="7"/>
            </p:cNvCxnSpPr>
            <p:nvPr/>
          </p:nvCxnSpPr>
          <p:spPr>
            <a:xfrm flipH="1">
              <a:off x="4704891" y="4493151"/>
              <a:ext cx="319441" cy="175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Gerade Verbindung mit Pfeil 50"/>
            <p:cNvCxnSpPr>
              <a:stCxn id="45" idx="1"/>
              <a:endCxn id="43" idx="4"/>
            </p:cNvCxnSpPr>
            <p:nvPr/>
          </p:nvCxnSpPr>
          <p:spPr>
            <a:xfrm flipH="1" flipV="1">
              <a:off x="4186606" y="4406162"/>
              <a:ext cx="300115" cy="262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9" name="Textfeld 18"/>
          <p:cNvSpPr txBox="1"/>
          <p:nvPr/>
        </p:nvSpPr>
        <p:spPr>
          <a:xfrm>
            <a:off x="390525" y="2810040"/>
            <a:ext cx="1723549" cy="369332"/>
          </a:xfrm>
          <a:prstGeom prst="rect">
            <a:avLst/>
          </a:prstGeom>
          <a:noFill/>
        </p:spPr>
        <p:txBody>
          <a:bodyPr wrap="none" rtlCol="0">
            <a:spAutoFit/>
          </a:bodyPr>
          <a:lstStyle/>
          <a:p>
            <a:r>
              <a:rPr lang="en-GB" dirty="0" smtClean="0"/>
              <a:t>Analytics Node</a:t>
            </a:r>
            <a:endParaRPr lang="en-GB" dirty="0"/>
          </a:p>
        </p:txBody>
      </p:sp>
      <p:sp>
        <p:nvSpPr>
          <p:cNvPr id="52" name="Textfeld 51"/>
          <p:cNvSpPr txBox="1"/>
          <p:nvPr/>
        </p:nvSpPr>
        <p:spPr>
          <a:xfrm>
            <a:off x="5071114" y="2650467"/>
            <a:ext cx="1531188" cy="369332"/>
          </a:xfrm>
          <a:prstGeom prst="rect">
            <a:avLst/>
          </a:prstGeom>
          <a:noFill/>
        </p:spPr>
        <p:txBody>
          <a:bodyPr wrap="none" rtlCol="0">
            <a:spAutoFit/>
          </a:bodyPr>
          <a:lstStyle/>
          <a:p>
            <a:r>
              <a:rPr lang="en-GB" dirty="0" smtClean="0"/>
              <a:t>Sensor Node</a:t>
            </a:r>
            <a:endParaRPr lang="en-GB" dirty="0"/>
          </a:p>
        </p:txBody>
      </p:sp>
      <p:cxnSp>
        <p:nvCxnSpPr>
          <p:cNvPr id="53" name="Gerade Verbindung mit Pfeil 52"/>
          <p:cNvCxnSpPr>
            <a:stCxn id="41" idx="1"/>
          </p:cNvCxnSpPr>
          <p:nvPr/>
        </p:nvCxnSpPr>
        <p:spPr>
          <a:xfrm flipH="1" flipV="1">
            <a:off x="2093528" y="2146651"/>
            <a:ext cx="2963641" cy="17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chteck 20"/>
          <p:cNvSpPr/>
          <p:nvPr/>
        </p:nvSpPr>
        <p:spPr>
          <a:xfrm>
            <a:off x="493179" y="3636105"/>
            <a:ext cx="7540692" cy="369332"/>
          </a:xfrm>
          <a:prstGeom prst="rect">
            <a:avLst/>
          </a:prstGeom>
        </p:spPr>
        <p:txBody>
          <a:bodyPr wrap="square">
            <a:spAutoFit/>
          </a:bodyPr>
          <a:lstStyle/>
          <a:p>
            <a:r>
              <a:rPr lang="en-US" altLang="de-DE" dirty="0" smtClean="0"/>
              <a:t>What is the main role of context in communication?</a:t>
            </a:r>
            <a:endParaRPr lang="en-US" altLang="de-DE" dirty="0"/>
          </a:p>
        </p:txBody>
      </p:sp>
      <p:sp>
        <p:nvSpPr>
          <p:cNvPr id="54" name="Rechteck 53"/>
          <p:cNvSpPr/>
          <p:nvPr/>
        </p:nvSpPr>
        <p:spPr>
          <a:xfrm>
            <a:off x="493179" y="4106041"/>
            <a:ext cx="7540692" cy="369332"/>
          </a:xfrm>
          <a:prstGeom prst="rect">
            <a:avLst/>
          </a:prstGeom>
        </p:spPr>
        <p:txBody>
          <a:bodyPr wrap="square">
            <a:spAutoFit/>
          </a:bodyPr>
          <a:lstStyle/>
          <a:p>
            <a:r>
              <a:rPr lang="en-US" altLang="de-DE" dirty="0" smtClean="0"/>
              <a:t>What type of context is relevant here?</a:t>
            </a:r>
            <a:endParaRPr lang="en-US" altLang="de-DE" dirty="0"/>
          </a:p>
        </p:txBody>
      </p:sp>
    </p:spTree>
    <p:extLst>
      <p:ext uri="{BB962C8B-B14F-4D97-AF65-F5344CB8AC3E}">
        <p14:creationId xmlns:p14="http://schemas.microsoft.com/office/powerpoint/2010/main" val="3213355436"/>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5266" name="Rectangle 2"/>
          <p:cNvSpPr>
            <a:spLocks noGrp="1" noChangeArrowheads="1"/>
          </p:cNvSpPr>
          <p:nvPr>
            <p:ph type="title"/>
          </p:nvPr>
        </p:nvSpPr>
        <p:spPr/>
        <p:txBody>
          <a:bodyPr/>
          <a:lstStyle/>
          <a:p>
            <a:r>
              <a:rPr lang="en-US" altLang="de-DE" dirty="0" smtClean="0"/>
              <a:t>Interoperability</a:t>
            </a:r>
            <a:endParaRPr lang="en-US" altLang="de-DE" dirty="0"/>
          </a:p>
        </p:txBody>
      </p:sp>
      <p:sp>
        <p:nvSpPr>
          <p:cNvPr id="1675267" name="Rectangle 3"/>
          <p:cNvSpPr>
            <a:spLocks noGrp="1" noChangeArrowheads="1"/>
          </p:cNvSpPr>
          <p:nvPr>
            <p:ph type="body" idx="1"/>
          </p:nvPr>
        </p:nvSpPr>
        <p:spPr/>
        <p:txBody>
          <a:bodyPr>
            <a:normAutofit fontScale="92500" lnSpcReduction="10000"/>
          </a:bodyPr>
          <a:lstStyle/>
          <a:p>
            <a:r>
              <a:rPr lang="en-US" altLang="de-DE" sz="2400" b="0" dirty="0"/>
              <a:t>In order to interoperate, </a:t>
            </a:r>
            <a:r>
              <a:rPr lang="en-US" altLang="de-DE" sz="2400" b="0" u="sng" dirty="0"/>
              <a:t>two entities </a:t>
            </a:r>
            <a:r>
              <a:rPr lang="en-US" altLang="de-DE" sz="2400" b="0" dirty="0"/>
              <a:t>must have some shared agreement on the form and function of their </a:t>
            </a:r>
            <a:r>
              <a:rPr lang="en-US" altLang="de-DE" sz="2400" b="0" dirty="0" smtClean="0"/>
              <a:t>communication (</a:t>
            </a:r>
            <a:r>
              <a:rPr lang="en-US" altLang="de-DE" sz="2400" b="0" dirty="0" smtClean="0">
                <a:sym typeface="Wingdings" panose="05000000000000000000" pitchFamily="2" charset="2"/>
              </a:rPr>
              <a:t></a:t>
            </a:r>
            <a:r>
              <a:rPr lang="en-US" altLang="de-DE" sz="2400" dirty="0" smtClean="0">
                <a:sym typeface="Wingdings" panose="05000000000000000000" pitchFamily="2" charset="2"/>
              </a:rPr>
              <a:t>could </a:t>
            </a:r>
            <a:r>
              <a:rPr lang="en-US" altLang="de-DE" sz="2400" dirty="0" smtClean="0">
                <a:sym typeface="Wingdings" panose="05000000000000000000" pitchFamily="2" charset="2"/>
              </a:rPr>
              <a:t>be seen as </a:t>
            </a:r>
            <a:r>
              <a:rPr lang="en-US" altLang="de-DE" sz="2400" b="0" dirty="0" smtClean="0">
                <a:sym typeface="Wingdings" panose="05000000000000000000" pitchFamily="2" charset="2"/>
              </a:rPr>
              <a:t>pre-shared context)</a:t>
            </a:r>
          </a:p>
          <a:p>
            <a:pPr marL="0" indent="0">
              <a:buNone/>
            </a:pPr>
            <a:endParaRPr lang="en-US" altLang="de-DE" sz="2400" b="0" dirty="0"/>
          </a:p>
          <a:p>
            <a:r>
              <a:rPr lang="en-US" altLang="de-DE" sz="2400" b="0" dirty="0"/>
              <a:t>The agreement defines the </a:t>
            </a:r>
            <a:r>
              <a:rPr lang="en-US" altLang="de-DE" sz="2400" b="0" i="1" dirty="0"/>
              <a:t>interfaces</a:t>
            </a:r>
            <a:r>
              <a:rPr lang="en-US" altLang="de-DE" sz="2400" b="0" dirty="0"/>
              <a:t> each entity exports, and which are known to the other party</a:t>
            </a:r>
          </a:p>
          <a:p>
            <a:pPr lvl="1"/>
            <a:r>
              <a:rPr lang="en-US" altLang="de-DE" sz="1800" dirty="0"/>
              <a:t>e.g. a web browser and a web server must agree on a set of common protocols (HTTP) as well as format and semantics of data exchanged (usually HTML, XML)</a:t>
            </a:r>
          </a:p>
          <a:p>
            <a:pPr lvl="1"/>
            <a:r>
              <a:rPr lang="en-US" altLang="de-DE" sz="1800" dirty="0"/>
              <a:t>Web services and their clients must agree upon known service interfaces and protocols for their </a:t>
            </a:r>
            <a:r>
              <a:rPr lang="en-US" altLang="de-DE" sz="1800" dirty="0" smtClean="0"/>
              <a:t>invocation</a:t>
            </a:r>
          </a:p>
          <a:p>
            <a:pPr marL="476250" lvl="1" indent="0">
              <a:buNone/>
            </a:pPr>
            <a:endParaRPr lang="en-US" altLang="de-DE" sz="1800" dirty="0"/>
          </a:p>
          <a:p>
            <a:r>
              <a:rPr lang="en-US" altLang="de-DE" sz="2400" b="0" dirty="0"/>
              <a:t>The agreement must be </a:t>
            </a:r>
            <a:r>
              <a:rPr lang="en-US" altLang="de-DE" sz="2400" b="0" u="sng" dirty="0"/>
              <a:t>a priori</a:t>
            </a:r>
            <a:r>
              <a:rPr lang="en-US" altLang="de-DE" sz="2400" b="0" dirty="0"/>
              <a:t>, and </a:t>
            </a:r>
            <a:r>
              <a:rPr lang="en-US" altLang="de-DE" sz="2400" b="0" u="sng" dirty="0"/>
              <a:t>built-in</a:t>
            </a:r>
            <a:r>
              <a:rPr lang="en-US" altLang="de-DE" sz="2400" b="0" dirty="0"/>
              <a:t> to each </a:t>
            </a:r>
            <a:r>
              <a:rPr lang="en-US" altLang="de-DE" sz="2400" b="0" dirty="0" smtClean="0"/>
              <a:t>party</a:t>
            </a:r>
            <a:br>
              <a:rPr lang="en-US" altLang="de-DE" sz="2400" b="0" dirty="0" smtClean="0"/>
            </a:br>
            <a:endParaRPr lang="en-US" altLang="de-DE" sz="2400" b="0" dirty="0" smtClean="0"/>
          </a:p>
          <a:p>
            <a:pPr marL="0" indent="0">
              <a:buNone/>
            </a:pPr>
            <a:r>
              <a:rPr lang="en-US" altLang="de-DE" sz="2400" dirty="0" smtClean="0">
                <a:sym typeface="Wingdings" panose="05000000000000000000" pitchFamily="2" charset="2"/>
              </a:rPr>
              <a:t> Cognitive aspects (context recognition) typically can only optimize </a:t>
            </a:r>
            <a:endParaRPr lang="en-US" altLang="de-DE" dirty="0"/>
          </a:p>
        </p:txBody>
      </p:sp>
    </p:spTree>
    <p:extLst>
      <p:ext uri="{BB962C8B-B14F-4D97-AF65-F5344CB8AC3E}">
        <p14:creationId xmlns:p14="http://schemas.microsoft.com/office/powerpoint/2010/main" val="2726208663"/>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How to connect your sensor </a:t>
            </a:r>
            <a:endParaRPr lang="en-GB" dirty="0"/>
          </a:p>
        </p:txBody>
      </p:sp>
      <p:sp>
        <p:nvSpPr>
          <p:cNvPr id="3" name="Inhaltsplatzhalter 2"/>
          <p:cNvSpPr>
            <a:spLocks noGrp="1"/>
          </p:cNvSpPr>
          <p:nvPr>
            <p:ph idx="1"/>
          </p:nvPr>
        </p:nvSpPr>
        <p:spPr/>
        <p:txBody>
          <a:bodyPr/>
          <a:lstStyle/>
          <a:p>
            <a:r>
              <a:rPr lang="en-GB" dirty="0" smtClean="0"/>
              <a:t>20mA</a:t>
            </a:r>
          </a:p>
          <a:p>
            <a:r>
              <a:rPr lang="en-GB" dirty="0" smtClean="0"/>
              <a:t>I²C</a:t>
            </a:r>
          </a:p>
          <a:p>
            <a:r>
              <a:rPr lang="en-GB" dirty="0" smtClean="0"/>
              <a:t>SPI</a:t>
            </a:r>
          </a:p>
          <a:p>
            <a:r>
              <a:rPr lang="en-GB" dirty="0" smtClean="0"/>
              <a:t>MBUS</a:t>
            </a:r>
          </a:p>
          <a:p>
            <a:r>
              <a:rPr lang="en-GB" dirty="0" smtClean="0"/>
              <a:t>…</a:t>
            </a:r>
          </a:p>
          <a:p>
            <a:endParaRPr lang="en-GB" dirty="0"/>
          </a:p>
        </p:txBody>
      </p:sp>
    </p:spTree>
    <p:extLst>
      <p:ext uri="{BB962C8B-B14F-4D97-AF65-F5344CB8AC3E}">
        <p14:creationId xmlns:p14="http://schemas.microsoft.com/office/powerpoint/2010/main" val="34093819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List of M2M Protocols (source: Wikipedia)</a:t>
            </a:r>
            <a:endParaRPr lang="en-GB" dirty="0"/>
          </a:p>
        </p:txBody>
      </p:sp>
      <p:sp>
        <p:nvSpPr>
          <p:cNvPr id="3" name="Inhaltsplatzhalter 2"/>
          <p:cNvSpPr>
            <a:spLocks noGrp="1"/>
          </p:cNvSpPr>
          <p:nvPr>
            <p:ph idx="1"/>
          </p:nvPr>
        </p:nvSpPr>
        <p:spPr>
          <a:xfrm>
            <a:off x="390525" y="1196752"/>
            <a:ext cx="8356600" cy="5000660"/>
          </a:xfrm>
        </p:spPr>
        <p:txBody>
          <a:bodyPr>
            <a:normAutofit lnSpcReduction="10000"/>
          </a:bodyPr>
          <a:lstStyle/>
          <a:p>
            <a:r>
              <a:rPr lang="de-DE" sz="700" dirty="0">
                <a:hlinkClick r:id="rId2" tooltip="AS-Interface"/>
              </a:rPr>
              <a:t>AS-i</a:t>
            </a:r>
            <a:r>
              <a:rPr lang="de-DE" sz="700" dirty="0"/>
              <a:t> – </a:t>
            </a:r>
            <a:r>
              <a:rPr lang="de-DE" sz="700" dirty="0" err="1"/>
              <a:t>Actuator</a:t>
            </a:r>
            <a:r>
              <a:rPr lang="de-DE" sz="700" dirty="0"/>
              <a:t>-sensor </a:t>
            </a:r>
            <a:r>
              <a:rPr lang="de-DE" sz="700" dirty="0" err="1"/>
              <a:t>interface</a:t>
            </a:r>
            <a:r>
              <a:rPr lang="de-DE" sz="700" dirty="0"/>
              <a:t>, a </a:t>
            </a:r>
            <a:r>
              <a:rPr lang="de-DE" sz="700" dirty="0" err="1"/>
              <a:t>low</a:t>
            </a:r>
            <a:r>
              <a:rPr lang="de-DE" sz="700" dirty="0"/>
              <a:t> </a:t>
            </a:r>
            <a:r>
              <a:rPr lang="de-DE" sz="700" dirty="0" err="1"/>
              <a:t>level</a:t>
            </a:r>
            <a:r>
              <a:rPr lang="de-DE" sz="700" dirty="0"/>
              <a:t> 2-wire </a:t>
            </a:r>
            <a:r>
              <a:rPr lang="de-DE" sz="700" dirty="0" err="1"/>
              <a:t>bus</a:t>
            </a:r>
            <a:r>
              <a:rPr lang="de-DE" sz="700" dirty="0"/>
              <a:t> </a:t>
            </a:r>
            <a:r>
              <a:rPr lang="de-DE" sz="700" dirty="0" err="1"/>
              <a:t>establishing</a:t>
            </a:r>
            <a:r>
              <a:rPr lang="de-DE" sz="700" dirty="0"/>
              <a:t> power </a:t>
            </a:r>
            <a:r>
              <a:rPr lang="de-DE" sz="700" dirty="0" err="1"/>
              <a:t>and</a:t>
            </a:r>
            <a:r>
              <a:rPr lang="de-DE" sz="700" dirty="0"/>
              <a:t> </a:t>
            </a:r>
            <a:r>
              <a:rPr lang="de-DE" sz="700" dirty="0" err="1"/>
              <a:t>communications</a:t>
            </a:r>
            <a:r>
              <a:rPr lang="de-DE" sz="700" dirty="0"/>
              <a:t> to </a:t>
            </a:r>
            <a:r>
              <a:rPr lang="de-DE" sz="700" dirty="0" err="1"/>
              <a:t>basic</a:t>
            </a:r>
            <a:r>
              <a:rPr lang="de-DE" sz="700" dirty="0"/>
              <a:t> digital </a:t>
            </a:r>
            <a:r>
              <a:rPr lang="de-DE" sz="700" dirty="0" err="1"/>
              <a:t>and</a:t>
            </a:r>
            <a:r>
              <a:rPr lang="de-DE" sz="700" dirty="0"/>
              <a:t> analog </a:t>
            </a:r>
            <a:r>
              <a:rPr lang="de-DE" sz="700" dirty="0" err="1"/>
              <a:t>devices</a:t>
            </a:r>
            <a:endParaRPr lang="de-DE" sz="700" dirty="0"/>
          </a:p>
          <a:p>
            <a:r>
              <a:rPr lang="de-DE" sz="700" dirty="0">
                <a:hlinkClick r:id="rId3" tooltip="Bristol Standard Asynchronous Protocol"/>
              </a:rPr>
              <a:t>BSAP</a:t>
            </a:r>
            <a:r>
              <a:rPr lang="de-DE" sz="700" dirty="0"/>
              <a:t> – Bristol Standard </a:t>
            </a:r>
            <a:r>
              <a:rPr lang="de-DE" sz="700" dirty="0" err="1"/>
              <a:t>Asynchronous</a:t>
            </a:r>
            <a:r>
              <a:rPr lang="de-DE" sz="700" dirty="0"/>
              <a:t> Protocol, </a:t>
            </a:r>
            <a:r>
              <a:rPr lang="de-DE" sz="700" dirty="0" err="1"/>
              <a:t>developed</a:t>
            </a:r>
            <a:r>
              <a:rPr lang="de-DE" sz="700" dirty="0"/>
              <a:t> </a:t>
            </a:r>
            <a:r>
              <a:rPr lang="de-DE" sz="700" dirty="0" err="1"/>
              <a:t>by</a:t>
            </a:r>
            <a:r>
              <a:rPr lang="de-DE" sz="700" dirty="0"/>
              <a:t> Bristol Babcock Inc.</a:t>
            </a:r>
          </a:p>
          <a:p>
            <a:r>
              <a:rPr lang="de-DE" sz="700" dirty="0">
                <a:hlinkClick r:id="rId4" tooltip="CC-Link Industrial Networks"/>
              </a:rPr>
              <a:t>CC-Link Industrial Networks</a:t>
            </a:r>
            <a:r>
              <a:rPr lang="de-DE" sz="700" dirty="0"/>
              <a:t> – </a:t>
            </a:r>
            <a:r>
              <a:rPr lang="de-DE" sz="700" dirty="0" err="1"/>
              <a:t>Supported</a:t>
            </a:r>
            <a:r>
              <a:rPr lang="de-DE" sz="700" dirty="0"/>
              <a:t> </a:t>
            </a:r>
            <a:r>
              <a:rPr lang="de-DE" sz="700" dirty="0" err="1"/>
              <a:t>by</a:t>
            </a:r>
            <a:r>
              <a:rPr lang="de-DE" sz="700" dirty="0"/>
              <a:t> </a:t>
            </a:r>
            <a:r>
              <a:rPr lang="de-DE" sz="700" dirty="0" err="1"/>
              <a:t>the</a:t>
            </a:r>
            <a:r>
              <a:rPr lang="de-DE" sz="700" dirty="0"/>
              <a:t> CLPA</a:t>
            </a:r>
          </a:p>
          <a:p>
            <a:r>
              <a:rPr lang="de-DE" sz="700" dirty="0">
                <a:hlinkClick r:id="rId5" tooltip="Common Industrial Protocol"/>
              </a:rPr>
              <a:t>CIP</a:t>
            </a:r>
            <a:r>
              <a:rPr lang="de-DE" sz="700" dirty="0"/>
              <a:t> (Common Industrial Protocol) – </a:t>
            </a:r>
            <a:r>
              <a:rPr lang="de-DE" sz="700" dirty="0" err="1"/>
              <a:t>can</a:t>
            </a:r>
            <a:r>
              <a:rPr lang="de-DE" sz="700" dirty="0"/>
              <a:t> </a:t>
            </a:r>
            <a:r>
              <a:rPr lang="de-DE" sz="700" dirty="0" err="1"/>
              <a:t>be</a:t>
            </a:r>
            <a:r>
              <a:rPr lang="de-DE" sz="700" dirty="0"/>
              <a:t> </a:t>
            </a:r>
            <a:r>
              <a:rPr lang="de-DE" sz="700" dirty="0" err="1"/>
              <a:t>treated</a:t>
            </a:r>
            <a:r>
              <a:rPr lang="de-DE" sz="700" dirty="0"/>
              <a:t> </a:t>
            </a:r>
            <a:r>
              <a:rPr lang="de-DE" sz="700" dirty="0" err="1"/>
              <a:t>as</a:t>
            </a:r>
            <a:r>
              <a:rPr lang="de-DE" sz="700" dirty="0"/>
              <a:t> </a:t>
            </a:r>
            <a:r>
              <a:rPr lang="de-DE" sz="700" dirty="0" err="1"/>
              <a:t>application</a:t>
            </a:r>
            <a:r>
              <a:rPr lang="de-DE" sz="700" dirty="0"/>
              <a:t> </a:t>
            </a:r>
            <a:r>
              <a:rPr lang="de-DE" sz="700" dirty="0" err="1"/>
              <a:t>layer</a:t>
            </a:r>
            <a:r>
              <a:rPr lang="de-DE" sz="700" dirty="0"/>
              <a:t> </a:t>
            </a:r>
            <a:r>
              <a:rPr lang="de-DE" sz="700" dirty="0" err="1"/>
              <a:t>common</a:t>
            </a:r>
            <a:r>
              <a:rPr lang="de-DE" sz="700" dirty="0"/>
              <a:t> to </a:t>
            </a:r>
            <a:r>
              <a:rPr lang="de-DE" sz="700" dirty="0" err="1">
                <a:hlinkClick r:id="rId6" tooltip="DeviceNet"/>
              </a:rPr>
              <a:t>DeviceNet</a:t>
            </a:r>
            <a:r>
              <a:rPr lang="de-DE" sz="700" dirty="0"/>
              <a:t>, </a:t>
            </a:r>
            <a:r>
              <a:rPr lang="de-DE" sz="700" dirty="0" err="1">
                <a:hlinkClick r:id="rId7" tooltip="CompoNet (page does not exist)"/>
              </a:rPr>
              <a:t>CompoNet</a:t>
            </a:r>
            <a:r>
              <a:rPr lang="de-DE" sz="700" dirty="0"/>
              <a:t>, </a:t>
            </a:r>
            <a:r>
              <a:rPr lang="de-DE" sz="700" dirty="0" err="1">
                <a:hlinkClick r:id="rId8" tooltip="ControlNet"/>
              </a:rPr>
              <a:t>ControlNet</a:t>
            </a:r>
            <a:r>
              <a:rPr lang="de-DE" sz="700" dirty="0"/>
              <a:t> </a:t>
            </a:r>
            <a:r>
              <a:rPr lang="de-DE" sz="700" dirty="0" err="1"/>
              <a:t>and</a:t>
            </a:r>
            <a:r>
              <a:rPr lang="de-DE" sz="700" dirty="0"/>
              <a:t> </a:t>
            </a:r>
            <a:r>
              <a:rPr lang="de-DE" sz="700" dirty="0" err="1">
                <a:hlinkClick r:id="rId9" tooltip="EtherNet/IP"/>
              </a:rPr>
              <a:t>EtherNet</a:t>
            </a:r>
            <a:r>
              <a:rPr lang="de-DE" sz="700" dirty="0">
                <a:hlinkClick r:id="rId9" tooltip="EtherNet/IP"/>
              </a:rPr>
              <a:t>/IP</a:t>
            </a:r>
            <a:endParaRPr lang="de-DE" sz="700" dirty="0"/>
          </a:p>
          <a:p>
            <a:r>
              <a:rPr lang="de-DE" sz="700" dirty="0">
                <a:hlinkClick r:id="rId10" tooltip="Controller Area Network"/>
              </a:rPr>
              <a:t>Controller Area Network</a:t>
            </a:r>
            <a:r>
              <a:rPr lang="de-DE" sz="700" dirty="0"/>
              <a:t> </a:t>
            </a:r>
            <a:r>
              <a:rPr lang="de-DE" sz="700" dirty="0" err="1"/>
              <a:t>utilised</a:t>
            </a:r>
            <a:r>
              <a:rPr lang="de-DE" sz="700" dirty="0"/>
              <a:t> in </a:t>
            </a:r>
            <a:r>
              <a:rPr lang="de-DE" sz="700" dirty="0" err="1"/>
              <a:t>many</a:t>
            </a:r>
            <a:r>
              <a:rPr lang="de-DE" sz="700" dirty="0"/>
              <a:t> </a:t>
            </a:r>
            <a:r>
              <a:rPr lang="de-DE" sz="700" dirty="0" err="1"/>
              <a:t>network</a:t>
            </a:r>
            <a:r>
              <a:rPr lang="de-DE" sz="700" dirty="0"/>
              <a:t> implementations, </a:t>
            </a:r>
            <a:r>
              <a:rPr lang="de-DE" sz="700" dirty="0" err="1"/>
              <a:t>including</a:t>
            </a:r>
            <a:r>
              <a:rPr lang="de-DE" sz="700" dirty="0"/>
              <a:t> </a:t>
            </a:r>
            <a:r>
              <a:rPr lang="de-DE" sz="700" dirty="0" err="1">
                <a:hlinkClick r:id="rId11" tooltip="CANopen"/>
              </a:rPr>
              <a:t>CANopen</a:t>
            </a:r>
            <a:r>
              <a:rPr lang="de-DE" sz="700" dirty="0"/>
              <a:t> </a:t>
            </a:r>
            <a:r>
              <a:rPr lang="de-DE" sz="700" dirty="0" err="1"/>
              <a:t>and</a:t>
            </a:r>
            <a:r>
              <a:rPr lang="de-DE" sz="700" dirty="0"/>
              <a:t> </a:t>
            </a:r>
            <a:r>
              <a:rPr lang="de-DE" sz="700" dirty="0" err="1">
                <a:hlinkClick r:id="rId6" tooltip="DeviceNet"/>
              </a:rPr>
              <a:t>DeviceNet</a:t>
            </a:r>
            <a:endParaRPr lang="de-DE" sz="700" dirty="0"/>
          </a:p>
          <a:p>
            <a:r>
              <a:rPr lang="de-DE" sz="700" dirty="0" err="1">
                <a:hlinkClick r:id="rId8" tooltip="ControlNet"/>
              </a:rPr>
              <a:t>ControlNet</a:t>
            </a:r>
            <a:r>
              <a:rPr lang="de-DE" sz="700" dirty="0"/>
              <a:t> – an </a:t>
            </a:r>
            <a:r>
              <a:rPr lang="de-DE" sz="700" dirty="0" err="1"/>
              <a:t>implementation</a:t>
            </a:r>
            <a:r>
              <a:rPr lang="de-DE" sz="700" dirty="0"/>
              <a:t> </a:t>
            </a:r>
            <a:r>
              <a:rPr lang="de-DE" sz="700" dirty="0" err="1"/>
              <a:t>of</a:t>
            </a:r>
            <a:r>
              <a:rPr lang="de-DE" sz="700" dirty="0"/>
              <a:t> </a:t>
            </a:r>
            <a:r>
              <a:rPr lang="de-DE" sz="700" dirty="0">
                <a:hlinkClick r:id="rId5" tooltip="Common Industrial Protocol"/>
              </a:rPr>
              <a:t>CIP</a:t>
            </a:r>
            <a:r>
              <a:rPr lang="de-DE" sz="700" dirty="0"/>
              <a:t>, </a:t>
            </a:r>
            <a:r>
              <a:rPr lang="de-DE" sz="700" dirty="0" err="1"/>
              <a:t>originally</a:t>
            </a:r>
            <a:r>
              <a:rPr lang="de-DE" sz="700" dirty="0"/>
              <a:t> </a:t>
            </a:r>
            <a:r>
              <a:rPr lang="de-DE" sz="700" dirty="0" err="1"/>
              <a:t>by</a:t>
            </a:r>
            <a:r>
              <a:rPr lang="de-DE" sz="700" dirty="0"/>
              <a:t> </a:t>
            </a:r>
            <a:r>
              <a:rPr lang="de-DE" sz="700" dirty="0">
                <a:hlinkClick r:id="rId12" tooltip="Allen-Bradley"/>
              </a:rPr>
              <a:t>Allen-Bradley</a:t>
            </a:r>
            <a:endParaRPr lang="de-DE" sz="700" dirty="0"/>
          </a:p>
          <a:p>
            <a:r>
              <a:rPr lang="de-DE" sz="700" dirty="0" err="1">
                <a:hlinkClick r:id="rId6" tooltip="DeviceNet"/>
              </a:rPr>
              <a:t>DeviceNet</a:t>
            </a:r>
            <a:r>
              <a:rPr lang="de-DE" sz="700" dirty="0"/>
              <a:t> – an </a:t>
            </a:r>
            <a:r>
              <a:rPr lang="de-DE" sz="700" dirty="0" err="1"/>
              <a:t>implementation</a:t>
            </a:r>
            <a:r>
              <a:rPr lang="de-DE" sz="700" dirty="0"/>
              <a:t> </a:t>
            </a:r>
            <a:r>
              <a:rPr lang="de-DE" sz="700" dirty="0" err="1"/>
              <a:t>of</a:t>
            </a:r>
            <a:r>
              <a:rPr lang="de-DE" sz="700" dirty="0"/>
              <a:t> </a:t>
            </a:r>
            <a:r>
              <a:rPr lang="de-DE" sz="700" dirty="0">
                <a:hlinkClick r:id="rId5" tooltip="Common Industrial Protocol"/>
              </a:rPr>
              <a:t>CIP</a:t>
            </a:r>
            <a:r>
              <a:rPr lang="de-DE" sz="700" dirty="0"/>
              <a:t>, </a:t>
            </a:r>
            <a:r>
              <a:rPr lang="de-DE" sz="700" dirty="0" err="1"/>
              <a:t>originally</a:t>
            </a:r>
            <a:r>
              <a:rPr lang="de-DE" sz="700" dirty="0"/>
              <a:t> </a:t>
            </a:r>
            <a:r>
              <a:rPr lang="de-DE" sz="700" dirty="0" err="1"/>
              <a:t>by</a:t>
            </a:r>
            <a:r>
              <a:rPr lang="de-DE" sz="700" dirty="0"/>
              <a:t> </a:t>
            </a:r>
            <a:r>
              <a:rPr lang="de-DE" sz="700" dirty="0">
                <a:hlinkClick r:id="rId12" tooltip="Allen-Bradley"/>
              </a:rPr>
              <a:t>Allen-Bradley</a:t>
            </a:r>
            <a:endParaRPr lang="de-DE" sz="700" dirty="0"/>
          </a:p>
          <a:p>
            <a:r>
              <a:rPr lang="de-DE" sz="700" dirty="0">
                <a:hlinkClick r:id="rId13" tooltip="DF-1 Protocol"/>
              </a:rPr>
              <a:t>DF-1</a:t>
            </a:r>
            <a:r>
              <a:rPr lang="de-DE" sz="700" dirty="0"/>
              <a:t> - </a:t>
            </a:r>
            <a:r>
              <a:rPr lang="de-DE" sz="700" dirty="0" err="1"/>
              <a:t>used</a:t>
            </a:r>
            <a:r>
              <a:rPr lang="de-DE" sz="700" dirty="0"/>
              <a:t> </a:t>
            </a:r>
            <a:r>
              <a:rPr lang="de-DE" sz="700" dirty="0" err="1"/>
              <a:t>by</a:t>
            </a:r>
            <a:r>
              <a:rPr lang="de-DE" sz="700" dirty="0"/>
              <a:t> </a:t>
            </a:r>
            <a:r>
              <a:rPr lang="de-DE" sz="700" dirty="0">
                <a:hlinkClick r:id="rId12" tooltip="Allen-Bradley"/>
              </a:rPr>
              <a:t>Allen-Bradley</a:t>
            </a:r>
            <a:r>
              <a:rPr lang="de-DE" sz="700" dirty="0"/>
              <a:t> PLC-5, SLC-500, </a:t>
            </a:r>
            <a:r>
              <a:rPr lang="de-DE" sz="700" dirty="0" err="1"/>
              <a:t>and</a:t>
            </a:r>
            <a:r>
              <a:rPr lang="de-DE" sz="700" dirty="0"/>
              <a:t> </a:t>
            </a:r>
            <a:r>
              <a:rPr lang="de-DE" sz="700" dirty="0" err="1"/>
              <a:t>MicroLogix</a:t>
            </a:r>
            <a:r>
              <a:rPr lang="de-DE" sz="700" dirty="0"/>
              <a:t> </a:t>
            </a:r>
            <a:r>
              <a:rPr lang="de-DE" sz="700" dirty="0" err="1"/>
              <a:t>class</a:t>
            </a:r>
            <a:r>
              <a:rPr lang="de-DE" sz="700" dirty="0"/>
              <a:t> </a:t>
            </a:r>
            <a:r>
              <a:rPr lang="de-DE" sz="700" dirty="0" err="1"/>
              <a:t>devices</a:t>
            </a:r>
            <a:endParaRPr lang="de-DE" sz="700" dirty="0"/>
          </a:p>
          <a:p>
            <a:r>
              <a:rPr lang="de-DE" sz="700" dirty="0" err="1">
                <a:hlinkClick r:id="rId14" tooltip="DirectNET Protocol"/>
              </a:rPr>
              <a:t>DirectNet</a:t>
            </a:r>
            <a:r>
              <a:rPr lang="de-DE" sz="700" dirty="0"/>
              <a:t> – </a:t>
            </a:r>
            <a:r>
              <a:rPr lang="de-DE" sz="700" dirty="0" err="1"/>
              <a:t>Koyo</a:t>
            </a:r>
            <a:r>
              <a:rPr lang="de-DE" sz="700" dirty="0"/>
              <a:t> / Automation </a:t>
            </a:r>
            <a:r>
              <a:rPr lang="de-DE" sz="700" dirty="0" err="1"/>
              <a:t>Direct</a:t>
            </a:r>
            <a:r>
              <a:rPr lang="de-DE" sz="700" baseline="30000" dirty="0">
                <a:hlinkClick r:id="rId15"/>
              </a:rPr>
              <a:t>[1]</a:t>
            </a:r>
            <a:r>
              <a:rPr lang="de-DE" sz="700" dirty="0"/>
              <a:t> </a:t>
            </a:r>
            <a:r>
              <a:rPr lang="de-DE" sz="700" dirty="0" err="1"/>
              <a:t>proprietary</a:t>
            </a:r>
            <a:r>
              <a:rPr lang="de-DE" sz="700" dirty="0"/>
              <a:t>, </a:t>
            </a:r>
            <a:r>
              <a:rPr lang="de-DE" sz="700" dirty="0" err="1"/>
              <a:t>yet</a:t>
            </a:r>
            <a:r>
              <a:rPr lang="de-DE" sz="700" dirty="0"/>
              <a:t> </a:t>
            </a:r>
            <a:r>
              <a:rPr lang="de-DE" sz="700" dirty="0" err="1"/>
              <a:t>documented</a:t>
            </a:r>
            <a:r>
              <a:rPr lang="de-DE" sz="700" dirty="0"/>
              <a:t> PLC </a:t>
            </a:r>
            <a:r>
              <a:rPr lang="de-DE" sz="700" dirty="0" err="1"/>
              <a:t>interface</a:t>
            </a:r>
            <a:endParaRPr lang="de-DE" sz="700" dirty="0"/>
          </a:p>
          <a:p>
            <a:r>
              <a:rPr lang="de-DE" sz="700" dirty="0" err="1">
                <a:hlinkClick r:id="rId16" tooltip="EtherCAT"/>
              </a:rPr>
              <a:t>EtherCAT</a:t>
            </a:r>
            <a:endParaRPr lang="de-DE" sz="700" dirty="0"/>
          </a:p>
          <a:p>
            <a:r>
              <a:rPr lang="de-DE" sz="700" dirty="0">
                <a:hlinkClick r:id="rId17" tooltip="Ethernet Global Data Protocol"/>
              </a:rPr>
              <a:t>Ethernet Global Data (EGD)</a:t>
            </a:r>
            <a:r>
              <a:rPr lang="de-DE" sz="700" dirty="0"/>
              <a:t> – </a:t>
            </a:r>
            <a:r>
              <a:rPr lang="de-DE" sz="700" dirty="0">
                <a:hlinkClick r:id="rId18" tooltip="GE Fanuc Automation North America, Inc."/>
              </a:rPr>
              <a:t>GE </a:t>
            </a:r>
            <a:r>
              <a:rPr lang="de-DE" sz="700" dirty="0" err="1">
                <a:hlinkClick r:id="rId18" tooltip="GE Fanuc Automation North America, Inc."/>
              </a:rPr>
              <a:t>Fanuc</a:t>
            </a:r>
            <a:r>
              <a:rPr lang="de-DE" sz="700" dirty="0"/>
              <a:t> </a:t>
            </a:r>
            <a:r>
              <a:rPr lang="de-DE" sz="700" dirty="0">
                <a:hlinkClick r:id="rId19" tooltip="Programmable logic controller"/>
              </a:rPr>
              <a:t>PLCs</a:t>
            </a:r>
            <a:r>
              <a:rPr lang="de-DE" sz="700" dirty="0"/>
              <a:t> (</a:t>
            </a:r>
            <a:r>
              <a:rPr lang="de-DE" sz="700" dirty="0" err="1"/>
              <a:t>see</a:t>
            </a:r>
            <a:r>
              <a:rPr lang="de-DE" sz="700" dirty="0"/>
              <a:t> also </a:t>
            </a:r>
            <a:r>
              <a:rPr lang="de-DE" sz="700" dirty="0">
                <a:hlinkClick r:id="rId20" tooltip="Service Request Transport Protocol"/>
              </a:rPr>
              <a:t>SRTP</a:t>
            </a:r>
            <a:r>
              <a:rPr lang="de-DE" sz="700" dirty="0"/>
              <a:t>)</a:t>
            </a:r>
          </a:p>
          <a:p>
            <a:r>
              <a:rPr lang="de-DE" sz="700" dirty="0" err="1">
                <a:hlinkClick r:id="rId9" tooltip="EtherNet/IP"/>
              </a:rPr>
              <a:t>EtherNet</a:t>
            </a:r>
            <a:r>
              <a:rPr lang="de-DE" sz="700" dirty="0">
                <a:hlinkClick r:id="rId9" tooltip="EtherNet/IP"/>
              </a:rPr>
              <a:t>/IP</a:t>
            </a:r>
            <a:r>
              <a:rPr lang="de-DE" sz="700" dirty="0"/>
              <a:t> – IP </a:t>
            </a:r>
            <a:r>
              <a:rPr lang="de-DE" sz="700" dirty="0" err="1"/>
              <a:t>stands</a:t>
            </a:r>
            <a:r>
              <a:rPr lang="de-DE" sz="700" dirty="0"/>
              <a:t> </a:t>
            </a:r>
            <a:r>
              <a:rPr lang="de-DE" sz="700" dirty="0" err="1"/>
              <a:t>for</a:t>
            </a:r>
            <a:r>
              <a:rPr lang="de-DE" sz="700" dirty="0"/>
              <a:t> "Industrial Protocol". An </a:t>
            </a:r>
            <a:r>
              <a:rPr lang="de-DE" sz="700" dirty="0" err="1"/>
              <a:t>implementation</a:t>
            </a:r>
            <a:r>
              <a:rPr lang="de-DE" sz="700" dirty="0"/>
              <a:t> </a:t>
            </a:r>
            <a:r>
              <a:rPr lang="de-DE" sz="700" dirty="0" err="1"/>
              <a:t>of</a:t>
            </a:r>
            <a:r>
              <a:rPr lang="de-DE" sz="700" dirty="0"/>
              <a:t> </a:t>
            </a:r>
            <a:r>
              <a:rPr lang="de-DE" sz="700" dirty="0">
                <a:hlinkClick r:id="rId5" tooltip="Common Industrial Protocol"/>
              </a:rPr>
              <a:t>CIP</a:t>
            </a:r>
            <a:r>
              <a:rPr lang="de-DE" sz="700" dirty="0"/>
              <a:t>, </a:t>
            </a:r>
            <a:r>
              <a:rPr lang="de-DE" sz="700" dirty="0" err="1"/>
              <a:t>originally</a:t>
            </a:r>
            <a:r>
              <a:rPr lang="de-DE" sz="700" dirty="0"/>
              <a:t> </a:t>
            </a:r>
            <a:r>
              <a:rPr lang="de-DE" sz="700" dirty="0" err="1"/>
              <a:t>created</a:t>
            </a:r>
            <a:r>
              <a:rPr lang="de-DE" sz="700" dirty="0"/>
              <a:t> </a:t>
            </a:r>
            <a:r>
              <a:rPr lang="de-DE" sz="700" dirty="0" err="1"/>
              <a:t>by</a:t>
            </a:r>
            <a:r>
              <a:rPr lang="de-DE" sz="700" dirty="0"/>
              <a:t> </a:t>
            </a:r>
            <a:r>
              <a:rPr lang="de-DE" sz="700" dirty="0">
                <a:hlinkClick r:id="rId21" tooltip="Rockwell Automation"/>
              </a:rPr>
              <a:t>Rockwell Automation</a:t>
            </a:r>
            <a:endParaRPr lang="de-DE" sz="700" dirty="0"/>
          </a:p>
          <a:p>
            <a:r>
              <a:rPr lang="de-DE" sz="700" dirty="0">
                <a:hlinkClick r:id="rId22" tooltip="Ethernet Powerlink"/>
              </a:rPr>
              <a:t>Ethernet Powerlink</a:t>
            </a:r>
            <a:r>
              <a:rPr lang="de-DE" sz="700" dirty="0"/>
              <a:t> – an open </a:t>
            </a:r>
            <a:r>
              <a:rPr lang="de-DE" sz="700" dirty="0" err="1"/>
              <a:t>protocol</a:t>
            </a:r>
            <a:r>
              <a:rPr lang="de-DE" sz="700" dirty="0"/>
              <a:t> </a:t>
            </a:r>
            <a:r>
              <a:rPr lang="de-DE" sz="700" dirty="0" err="1"/>
              <a:t>managed</a:t>
            </a:r>
            <a:r>
              <a:rPr lang="de-DE" sz="700" dirty="0"/>
              <a:t> </a:t>
            </a:r>
            <a:r>
              <a:rPr lang="de-DE" sz="700" dirty="0" err="1"/>
              <a:t>by</a:t>
            </a:r>
            <a:r>
              <a:rPr lang="de-DE" sz="700" dirty="0"/>
              <a:t> </a:t>
            </a:r>
            <a:r>
              <a:rPr lang="de-DE" sz="700" dirty="0" err="1"/>
              <a:t>the</a:t>
            </a:r>
            <a:r>
              <a:rPr lang="de-DE" sz="700" dirty="0"/>
              <a:t> Ethernet POWERLINK </a:t>
            </a:r>
            <a:r>
              <a:rPr lang="de-DE" sz="700" dirty="0" err="1"/>
              <a:t>Standardization</a:t>
            </a:r>
            <a:r>
              <a:rPr lang="de-DE" sz="700" dirty="0"/>
              <a:t> Group (EPSG).</a:t>
            </a:r>
          </a:p>
          <a:p>
            <a:r>
              <a:rPr lang="de-DE" sz="700" dirty="0">
                <a:hlinkClick r:id="rId23" tooltip="Factory Interface Network Service"/>
              </a:rPr>
              <a:t>FINS</a:t>
            </a:r>
            <a:r>
              <a:rPr lang="de-DE" sz="700" dirty="0"/>
              <a:t>, </a:t>
            </a:r>
            <a:r>
              <a:rPr lang="de-DE" sz="700" dirty="0" err="1">
                <a:hlinkClick r:id="rId24" tooltip="Omron"/>
              </a:rPr>
              <a:t>Omron</a:t>
            </a:r>
            <a:r>
              <a:rPr lang="de-DE" sz="700" dirty="0" err="1"/>
              <a:t>'s</a:t>
            </a:r>
            <a:r>
              <a:rPr lang="de-DE" sz="700" dirty="0"/>
              <a:t> </a:t>
            </a:r>
            <a:r>
              <a:rPr lang="de-DE" sz="700" dirty="0" err="1"/>
              <a:t>protocol</a:t>
            </a:r>
            <a:r>
              <a:rPr lang="de-DE" sz="700" dirty="0"/>
              <a:t> </a:t>
            </a:r>
            <a:r>
              <a:rPr lang="de-DE" sz="700" dirty="0" err="1"/>
              <a:t>for</a:t>
            </a:r>
            <a:r>
              <a:rPr lang="de-DE" sz="700" dirty="0"/>
              <a:t> </a:t>
            </a:r>
            <a:r>
              <a:rPr lang="de-DE" sz="700" dirty="0" err="1"/>
              <a:t>communication</a:t>
            </a:r>
            <a:r>
              <a:rPr lang="de-DE" sz="700" dirty="0"/>
              <a:t> </a:t>
            </a:r>
            <a:r>
              <a:rPr lang="de-DE" sz="700" dirty="0" err="1"/>
              <a:t>over</a:t>
            </a:r>
            <a:r>
              <a:rPr lang="de-DE" sz="700" dirty="0"/>
              <a:t> </a:t>
            </a:r>
            <a:r>
              <a:rPr lang="de-DE" sz="700" dirty="0" err="1"/>
              <a:t>several</a:t>
            </a:r>
            <a:r>
              <a:rPr lang="de-DE" sz="700" dirty="0"/>
              <a:t> </a:t>
            </a:r>
            <a:r>
              <a:rPr lang="de-DE" sz="700" dirty="0" err="1"/>
              <a:t>networks</a:t>
            </a:r>
            <a:r>
              <a:rPr lang="de-DE" sz="700" dirty="0"/>
              <a:t>, </a:t>
            </a:r>
            <a:r>
              <a:rPr lang="de-DE" sz="700" dirty="0" err="1"/>
              <a:t>including</a:t>
            </a:r>
            <a:r>
              <a:rPr lang="de-DE" sz="700" dirty="0"/>
              <a:t> </a:t>
            </a:r>
            <a:r>
              <a:rPr lang="de-DE" sz="700" dirty="0" err="1"/>
              <a:t>ethernet</a:t>
            </a:r>
            <a:r>
              <a:rPr lang="de-DE" sz="700" dirty="0"/>
              <a:t>.</a:t>
            </a:r>
          </a:p>
          <a:p>
            <a:r>
              <a:rPr lang="de-DE" sz="700" dirty="0">
                <a:hlinkClick r:id="rId25" tooltip="FOUNDATION fieldbus"/>
              </a:rPr>
              <a:t>FOUNDATION </a:t>
            </a:r>
            <a:r>
              <a:rPr lang="de-DE" sz="700" dirty="0" err="1">
                <a:hlinkClick r:id="rId25" tooltip="FOUNDATION fieldbus"/>
              </a:rPr>
              <a:t>fieldbus</a:t>
            </a:r>
            <a:r>
              <a:rPr lang="de-DE" sz="700" dirty="0"/>
              <a:t> – </a:t>
            </a:r>
            <a:r>
              <a:rPr lang="de-DE" sz="700" dirty="0">
                <a:hlinkClick r:id="rId26" tooltip="Foundation Fieldbus H1"/>
              </a:rPr>
              <a:t>H1</a:t>
            </a:r>
            <a:r>
              <a:rPr lang="de-DE" sz="700" dirty="0"/>
              <a:t> &amp; HSE</a:t>
            </a:r>
          </a:p>
          <a:p>
            <a:r>
              <a:rPr lang="de-DE" sz="700" dirty="0">
                <a:hlinkClick r:id="rId27" tooltip="HART Protocol"/>
              </a:rPr>
              <a:t>HART Protocol</a:t>
            </a:r>
            <a:endParaRPr lang="de-DE" sz="700" dirty="0"/>
          </a:p>
          <a:p>
            <a:r>
              <a:rPr lang="de-DE" sz="700" dirty="0" err="1">
                <a:hlinkClick r:id="rId28" tooltip="HostLink Protocol"/>
              </a:rPr>
              <a:t>HostLink</a:t>
            </a:r>
            <a:r>
              <a:rPr lang="de-DE" sz="700" dirty="0">
                <a:hlinkClick r:id="rId28" tooltip="HostLink Protocol"/>
              </a:rPr>
              <a:t> Protocol</a:t>
            </a:r>
            <a:r>
              <a:rPr lang="de-DE" sz="700" dirty="0"/>
              <a:t>, </a:t>
            </a:r>
            <a:r>
              <a:rPr lang="de-DE" sz="700" dirty="0" err="1">
                <a:hlinkClick r:id="rId24" tooltip="Omron"/>
              </a:rPr>
              <a:t>Omron</a:t>
            </a:r>
            <a:r>
              <a:rPr lang="de-DE" sz="700" dirty="0" err="1"/>
              <a:t>'s</a:t>
            </a:r>
            <a:r>
              <a:rPr lang="de-DE" sz="700" dirty="0"/>
              <a:t> </a:t>
            </a:r>
            <a:r>
              <a:rPr lang="de-DE" sz="700" dirty="0" err="1"/>
              <a:t>protocol</a:t>
            </a:r>
            <a:r>
              <a:rPr lang="de-DE" sz="700" dirty="0"/>
              <a:t> </a:t>
            </a:r>
            <a:r>
              <a:rPr lang="de-DE" sz="700" dirty="0" err="1"/>
              <a:t>for</a:t>
            </a:r>
            <a:r>
              <a:rPr lang="de-DE" sz="700" dirty="0"/>
              <a:t> </a:t>
            </a:r>
            <a:r>
              <a:rPr lang="de-DE" sz="700" dirty="0" err="1"/>
              <a:t>communication</a:t>
            </a:r>
            <a:r>
              <a:rPr lang="de-DE" sz="700" dirty="0"/>
              <a:t> </a:t>
            </a:r>
            <a:r>
              <a:rPr lang="de-DE" sz="700" dirty="0" err="1"/>
              <a:t>over</a:t>
            </a:r>
            <a:r>
              <a:rPr lang="de-DE" sz="700" dirty="0"/>
              <a:t> </a:t>
            </a:r>
            <a:r>
              <a:rPr lang="de-DE" sz="700" dirty="0" err="1"/>
              <a:t>serial</a:t>
            </a:r>
            <a:r>
              <a:rPr lang="de-DE" sz="700" dirty="0"/>
              <a:t> links.</a:t>
            </a:r>
          </a:p>
          <a:p>
            <a:r>
              <a:rPr lang="de-DE" sz="700" dirty="0" err="1">
                <a:hlinkClick r:id="rId29" tooltip="Interbus"/>
              </a:rPr>
              <a:t>Interbus</a:t>
            </a:r>
            <a:r>
              <a:rPr lang="de-DE" sz="700" dirty="0"/>
              <a:t>, Phoenix </a:t>
            </a:r>
            <a:r>
              <a:rPr lang="de-DE" sz="700" dirty="0" err="1"/>
              <a:t>Contact's</a:t>
            </a:r>
            <a:r>
              <a:rPr lang="de-DE" sz="700" dirty="0"/>
              <a:t> </a:t>
            </a:r>
            <a:r>
              <a:rPr lang="de-DE" sz="700" dirty="0" err="1"/>
              <a:t>protocol</a:t>
            </a:r>
            <a:r>
              <a:rPr lang="de-DE" sz="700" dirty="0"/>
              <a:t> </a:t>
            </a:r>
            <a:r>
              <a:rPr lang="de-DE" sz="700" dirty="0" err="1"/>
              <a:t>for</a:t>
            </a:r>
            <a:r>
              <a:rPr lang="de-DE" sz="700" dirty="0"/>
              <a:t> </a:t>
            </a:r>
            <a:r>
              <a:rPr lang="de-DE" sz="700" dirty="0" err="1"/>
              <a:t>communication</a:t>
            </a:r>
            <a:r>
              <a:rPr lang="de-DE" sz="700" dirty="0"/>
              <a:t> </a:t>
            </a:r>
            <a:r>
              <a:rPr lang="de-DE" sz="700" dirty="0" err="1"/>
              <a:t>over</a:t>
            </a:r>
            <a:r>
              <a:rPr lang="de-DE" sz="700" dirty="0"/>
              <a:t> </a:t>
            </a:r>
            <a:r>
              <a:rPr lang="de-DE" sz="700" dirty="0" err="1"/>
              <a:t>serial</a:t>
            </a:r>
            <a:r>
              <a:rPr lang="de-DE" sz="700" dirty="0"/>
              <a:t> links, </a:t>
            </a:r>
            <a:r>
              <a:rPr lang="de-DE" sz="700" dirty="0" err="1"/>
              <a:t>now</a:t>
            </a:r>
            <a:r>
              <a:rPr lang="de-DE" sz="700" dirty="0"/>
              <a:t> </a:t>
            </a:r>
            <a:r>
              <a:rPr lang="de-DE" sz="700" dirty="0" err="1"/>
              <a:t>part</a:t>
            </a:r>
            <a:r>
              <a:rPr lang="de-DE" sz="700" dirty="0"/>
              <a:t> </a:t>
            </a:r>
            <a:r>
              <a:rPr lang="de-DE" sz="700" dirty="0" err="1"/>
              <a:t>of</a:t>
            </a:r>
            <a:r>
              <a:rPr lang="de-DE" sz="700" dirty="0"/>
              <a:t> PROFINET IO</a:t>
            </a:r>
          </a:p>
          <a:p>
            <a:r>
              <a:rPr lang="de-DE" sz="700" dirty="0">
                <a:hlinkClick r:id="rId30" tooltip="MACRO Fieldbus (page does not exist)"/>
              </a:rPr>
              <a:t>MACRO </a:t>
            </a:r>
            <a:r>
              <a:rPr lang="de-DE" sz="700" dirty="0" err="1">
                <a:hlinkClick r:id="rId30" tooltip="MACRO Fieldbus (page does not exist)"/>
              </a:rPr>
              <a:t>Fieldbus</a:t>
            </a:r>
            <a:r>
              <a:rPr lang="de-DE" sz="700" dirty="0"/>
              <a:t> - "Motion </a:t>
            </a:r>
            <a:r>
              <a:rPr lang="de-DE" sz="700" dirty="0" err="1"/>
              <a:t>and</a:t>
            </a:r>
            <a:r>
              <a:rPr lang="de-DE" sz="700" dirty="0"/>
              <a:t> Control Ring Optical" </a:t>
            </a:r>
            <a:r>
              <a:rPr lang="de-DE" sz="700" dirty="0" err="1"/>
              <a:t>developed</a:t>
            </a:r>
            <a:r>
              <a:rPr lang="de-DE" sz="700" dirty="0"/>
              <a:t> </a:t>
            </a:r>
            <a:r>
              <a:rPr lang="de-DE" sz="700" dirty="0" err="1"/>
              <a:t>by</a:t>
            </a:r>
            <a:r>
              <a:rPr lang="de-DE" sz="700" dirty="0"/>
              <a:t> Delta Tau Data Systems.</a:t>
            </a:r>
          </a:p>
          <a:p>
            <a:r>
              <a:rPr lang="de-DE" sz="700" dirty="0">
                <a:hlinkClick r:id="rId31" tooltip="MECHATROLINK"/>
              </a:rPr>
              <a:t>MECHATROLINK</a:t>
            </a:r>
            <a:r>
              <a:rPr lang="de-DE" sz="700" dirty="0"/>
              <a:t> – open </a:t>
            </a:r>
            <a:r>
              <a:rPr lang="de-DE" sz="700" dirty="0" err="1"/>
              <a:t>protocol</a:t>
            </a:r>
            <a:r>
              <a:rPr lang="de-DE" sz="700" dirty="0"/>
              <a:t> </a:t>
            </a:r>
            <a:r>
              <a:rPr lang="de-DE" sz="700" dirty="0" err="1"/>
              <a:t>originally</a:t>
            </a:r>
            <a:r>
              <a:rPr lang="de-DE" sz="700" dirty="0"/>
              <a:t> </a:t>
            </a:r>
            <a:r>
              <a:rPr lang="de-DE" sz="700" dirty="0" err="1"/>
              <a:t>developed</a:t>
            </a:r>
            <a:r>
              <a:rPr lang="de-DE" sz="700" dirty="0"/>
              <a:t> </a:t>
            </a:r>
            <a:r>
              <a:rPr lang="de-DE" sz="700" dirty="0" err="1"/>
              <a:t>by</a:t>
            </a:r>
            <a:r>
              <a:rPr lang="de-DE" sz="700" dirty="0"/>
              <a:t> </a:t>
            </a:r>
            <a:r>
              <a:rPr lang="de-DE" sz="700" dirty="0" err="1">
                <a:hlinkClick r:id="rId32" tooltip="Yaskawa"/>
              </a:rPr>
              <a:t>Yaskawa</a:t>
            </a:r>
            <a:r>
              <a:rPr lang="de-DE" sz="700" dirty="0"/>
              <a:t>, </a:t>
            </a:r>
            <a:r>
              <a:rPr lang="de-DE" sz="700" dirty="0" err="1"/>
              <a:t>supported</a:t>
            </a:r>
            <a:r>
              <a:rPr lang="de-DE" sz="700" dirty="0"/>
              <a:t> </a:t>
            </a:r>
            <a:r>
              <a:rPr lang="de-DE" sz="700" dirty="0" err="1"/>
              <a:t>by</a:t>
            </a:r>
            <a:r>
              <a:rPr lang="de-DE" sz="700" dirty="0"/>
              <a:t> </a:t>
            </a:r>
            <a:r>
              <a:rPr lang="de-DE" sz="700" dirty="0" err="1"/>
              <a:t>the</a:t>
            </a:r>
            <a:r>
              <a:rPr lang="de-DE" sz="700" dirty="0"/>
              <a:t> MMA</a:t>
            </a:r>
          </a:p>
          <a:p>
            <a:r>
              <a:rPr lang="de-DE" sz="700" dirty="0" err="1">
                <a:hlinkClick r:id="rId33" tooltip="MelsecNet"/>
              </a:rPr>
              <a:t>MelsecNet</a:t>
            </a:r>
            <a:r>
              <a:rPr lang="de-DE" sz="700" dirty="0"/>
              <a:t>, </a:t>
            </a:r>
            <a:r>
              <a:rPr lang="de-DE" sz="700" dirty="0" err="1"/>
              <a:t>supported</a:t>
            </a:r>
            <a:r>
              <a:rPr lang="de-DE" sz="700" dirty="0"/>
              <a:t> </a:t>
            </a:r>
            <a:r>
              <a:rPr lang="de-DE" sz="700" dirty="0" err="1"/>
              <a:t>by</a:t>
            </a:r>
            <a:r>
              <a:rPr lang="de-DE" sz="700" dirty="0"/>
              <a:t> </a:t>
            </a:r>
            <a:r>
              <a:rPr lang="de-DE" sz="700" dirty="0">
                <a:hlinkClick r:id="rId34" tooltip="Mitsubishi Electric"/>
              </a:rPr>
              <a:t>Mitsubishi </a:t>
            </a:r>
            <a:r>
              <a:rPr lang="de-DE" sz="700" dirty="0" err="1">
                <a:hlinkClick r:id="rId34" tooltip="Mitsubishi Electric"/>
              </a:rPr>
              <a:t>Electric</a:t>
            </a:r>
            <a:r>
              <a:rPr lang="de-DE" sz="700" dirty="0"/>
              <a:t>.</a:t>
            </a:r>
          </a:p>
          <a:p>
            <a:r>
              <a:rPr lang="de-DE" sz="700" dirty="0" err="1">
                <a:hlinkClick r:id="rId35" tooltip="Modbus PEMEX"/>
              </a:rPr>
              <a:t>Modbus</a:t>
            </a:r>
            <a:r>
              <a:rPr lang="de-DE" sz="700" dirty="0">
                <a:hlinkClick r:id="rId35" tooltip="Modbus PEMEX"/>
              </a:rPr>
              <a:t> PEMEX</a:t>
            </a:r>
            <a:endParaRPr lang="de-DE" sz="700" dirty="0"/>
          </a:p>
          <a:p>
            <a:r>
              <a:rPr lang="de-DE" sz="700" dirty="0" err="1">
                <a:hlinkClick r:id="rId36" tooltip="Modbus Plus"/>
              </a:rPr>
              <a:t>Modbus</a:t>
            </a:r>
            <a:r>
              <a:rPr lang="de-DE" sz="700" dirty="0">
                <a:hlinkClick r:id="rId36" tooltip="Modbus Plus"/>
              </a:rPr>
              <a:t> Plus</a:t>
            </a:r>
            <a:endParaRPr lang="de-DE" sz="700" dirty="0"/>
          </a:p>
          <a:p>
            <a:r>
              <a:rPr lang="de-DE" sz="700" dirty="0" err="1">
                <a:hlinkClick r:id="rId37" tooltip="Modbus"/>
              </a:rPr>
              <a:t>Modbus</a:t>
            </a:r>
            <a:r>
              <a:rPr lang="de-DE" sz="700" dirty="0"/>
              <a:t> RTU </a:t>
            </a:r>
            <a:r>
              <a:rPr lang="de-DE" sz="700" dirty="0" err="1"/>
              <a:t>or</a:t>
            </a:r>
            <a:r>
              <a:rPr lang="de-DE" sz="700" dirty="0"/>
              <a:t> ASCII </a:t>
            </a:r>
            <a:r>
              <a:rPr lang="de-DE" sz="700" dirty="0" err="1"/>
              <a:t>or</a:t>
            </a:r>
            <a:r>
              <a:rPr lang="de-DE" sz="700" dirty="0"/>
              <a:t> TCP</a:t>
            </a:r>
          </a:p>
          <a:p>
            <a:r>
              <a:rPr lang="de-DE" sz="700" dirty="0">
                <a:hlinkClick r:id="rId38" tooltip="Open smart grid protocol"/>
              </a:rPr>
              <a:t>OSGP</a:t>
            </a:r>
            <a:r>
              <a:rPr lang="de-DE" sz="700" dirty="0"/>
              <a:t> – The Open Smart </a:t>
            </a:r>
            <a:r>
              <a:rPr lang="de-DE" sz="700" dirty="0" err="1"/>
              <a:t>Grid</a:t>
            </a:r>
            <a:r>
              <a:rPr lang="de-DE" sz="700" dirty="0"/>
              <a:t> Protocol, a </a:t>
            </a:r>
            <a:r>
              <a:rPr lang="de-DE" sz="700" dirty="0" err="1"/>
              <a:t>widely</a:t>
            </a:r>
            <a:r>
              <a:rPr lang="de-DE" sz="700" dirty="0"/>
              <a:t> </a:t>
            </a:r>
            <a:r>
              <a:rPr lang="de-DE" sz="700" dirty="0" err="1"/>
              <a:t>use</a:t>
            </a:r>
            <a:r>
              <a:rPr lang="de-DE" sz="700" dirty="0"/>
              <a:t> </a:t>
            </a:r>
            <a:r>
              <a:rPr lang="de-DE" sz="700" dirty="0" err="1"/>
              <a:t>protocol</a:t>
            </a:r>
            <a:r>
              <a:rPr lang="de-DE" sz="700" dirty="0"/>
              <a:t> </a:t>
            </a:r>
            <a:r>
              <a:rPr lang="de-DE" sz="700" dirty="0" err="1"/>
              <a:t>for</a:t>
            </a:r>
            <a:r>
              <a:rPr lang="de-DE" sz="700" dirty="0"/>
              <a:t> smart </a:t>
            </a:r>
            <a:r>
              <a:rPr lang="de-DE" sz="700" dirty="0" err="1"/>
              <a:t>grid</a:t>
            </a:r>
            <a:r>
              <a:rPr lang="de-DE" sz="700" dirty="0"/>
              <a:t> </a:t>
            </a:r>
            <a:r>
              <a:rPr lang="de-DE" sz="700" dirty="0" err="1"/>
              <a:t>devices</a:t>
            </a:r>
            <a:r>
              <a:rPr lang="de-DE" sz="700" dirty="0"/>
              <a:t> </a:t>
            </a:r>
            <a:r>
              <a:rPr lang="de-DE" sz="700" dirty="0" err="1"/>
              <a:t>built</a:t>
            </a:r>
            <a:r>
              <a:rPr lang="de-DE" sz="700" dirty="0"/>
              <a:t> on ISO/IEC 14908.1</a:t>
            </a:r>
          </a:p>
          <a:p>
            <a:r>
              <a:rPr lang="de-DE" sz="700" dirty="0" err="1">
                <a:hlinkClick r:id="rId39" tooltip="OpenADR"/>
              </a:rPr>
              <a:t>OpenADR</a:t>
            </a:r>
            <a:r>
              <a:rPr lang="de-DE" sz="700" dirty="0"/>
              <a:t> – Open </a:t>
            </a:r>
            <a:r>
              <a:rPr lang="de-DE" sz="700" dirty="0" err="1"/>
              <a:t>Automated</a:t>
            </a:r>
            <a:r>
              <a:rPr lang="de-DE" sz="700" dirty="0"/>
              <a:t> Demand Response; </a:t>
            </a:r>
            <a:r>
              <a:rPr lang="de-DE" sz="700" dirty="0" err="1"/>
              <a:t>protocol</a:t>
            </a:r>
            <a:r>
              <a:rPr lang="de-DE" sz="700" dirty="0"/>
              <a:t> to manage </a:t>
            </a:r>
            <a:r>
              <a:rPr lang="de-DE" sz="700" dirty="0" err="1"/>
              <a:t>electricity</a:t>
            </a:r>
            <a:r>
              <a:rPr lang="de-DE" sz="700" dirty="0"/>
              <a:t> </a:t>
            </a:r>
            <a:r>
              <a:rPr lang="de-DE" sz="700" dirty="0" err="1"/>
              <a:t>consuming</a:t>
            </a:r>
            <a:r>
              <a:rPr lang="de-DE" sz="700" dirty="0"/>
              <a:t>/</a:t>
            </a:r>
            <a:r>
              <a:rPr lang="de-DE" sz="700" dirty="0" err="1"/>
              <a:t>controlling</a:t>
            </a:r>
            <a:r>
              <a:rPr lang="de-DE" sz="700" dirty="0"/>
              <a:t> </a:t>
            </a:r>
            <a:r>
              <a:rPr lang="de-DE" sz="700" dirty="0" err="1"/>
              <a:t>devices</a:t>
            </a:r>
            <a:endParaRPr lang="de-DE" sz="700" dirty="0"/>
          </a:p>
          <a:p>
            <a:r>
              <a:rPr lang="de-DE" sz="700" dirty="0" err="1">
                <a:hlinkClick r:id="rId40" tooltip="Optomux"/>
              </a:rPr>
              <a:t>Optomux</a:t>
            </a:r>
            <a:r>
              <a:rPr lang="de-DE" sz="700" dirty="0"/>
              <a:t> – Serial (</a:t>
            </a:r>
            <a:r>
              <a:rPr lang="de-DE" sz="700" dirty="0">
                <a:hlinkClick r:id="rId41" tooltip="RS-422"/>
              </a:rPr>
              <a:t>RS-422</a:t>
            </a:r>
            <a:r>
              <a:rPr lang="de-DE" sz="700" dirty="0"/>
              <a:t>/485) </a:t>
            </a:r>
            <a:r>
              <a:rPr lang="de-DE" sz="700" dirty="0" err="1"/>
              <a:t>network</a:t>
            </a:r>
            <a:r>
              <a:rPr lang="de-DE" sz="700" dirty="0"/>
              <a:t> </a:t>
            </a:r>
            <a:r>
              <a:rPr lang="de-DE" sz="700" dirty="0" err="1"/>
              <a:t>protocol</a:t>
            </a:r>
            <a:r>
              <a:rPr lang="de-DE" sz="700" dirty="0"/>
              <a:t> </a:t>
            </a:r>
            <a:r>
              <a:rPr lang="de-DE" sz="700" dirty="0" err="1"/>
              <a:t>originally</a:t>
            </a:r>
            <a:r>
              <a:rPr lang="de-DE" sz="700" dirty="0"/>
              <a:t> </a:t>
            </a:r>
            <a:r>
              <a:rPr lang="de-DE" sz="700" dirty="0" err="1"/>
              <a:t>developed</a:t>
            </a:r>
            <a:r>
              <a:rPr lang="de-DE" sz="700" dirty="0"/>
              <a:t> </a:t>
            </a:r>
            <a:r>
              <a:rPr lang="de-DE" sz="700" dirty="0" err="1"/>
              <a:t>by</a:t>
            </a:r>
            <a:r>
              <a:rPr lang="de-DE" sz="700" dirty="0"/>
              <a:t> </a:t>
            </a:r>
            <a:r>
              <a:rPr lang="de-DE" sz="700" dirty="0" err="1">
                <a:hlinkClick r:id="rId42" tooltip="Opto 22"/>
              </a:rPr>
              <a:t>Opto</a:t>
            </a:r>
            <a:r>
              <a:rPr lang="de-DE" sz="700" dirty="0">
                <a:hlinkClick r:id="rId42" tooltip="Opto 22"/>
              </a:rPr>
              <a:t> 22</a:t>
            </a:r>
            <a:r>
              <a:rPr lang="de-DE" sz="700" dirty="0"/>
              <a:t> in 1982. The </a:t>
            </a:r>
            <a:r>
              <a:rPr lang="de-DE" sz="700" dirty="0" err="1"/>
              <a:t>protocol</a:t>
            </a:r>
            <a:r>
              <a:rPr lang="de-DE" sz="700" dirty="0"/>
              <a:t> was </a:t>
            </a:r>
            <a:r>
              <a:rPr lang="de-DE" sz="700" dirty="0" err="1"/>
              <a:t>openly</a:t>
            </a:r>
            <a:r>
              <a:rPr lang="de-DE" sz="700" dirty="0"/>
              <a:t> </a:t>
            </a:r>
            <a:r>
              <a:rPr lang="de-DE" sz="700" dirty="0" err="1"/>
              <a:t>documented</a:t>
            </a:r>
            <a:r>
              <a:rPr lang="de-DE" sz="700" baseline="30000" dirty="0">
                <a:hlinkClick r:id="rId43"/>
              </a:rPr>
              <a:t>[2]</a:t>
            </a:r>
            <a:r>
              <a:rPr lang="de-DE" sz="700" dirty="0"/>
              <a:t> </a:t>
            </a:r>
            <a:r>
              <a:rPr lang="de-DE" sz="700" dirty="0" err="1"/>
              <a:t>and</a:t>
            </a:r>
            <a:r>
              <a:rPr lang="de-DE" sz="700" dirty="0"/>
              <a:t> </a:t>
            </a:r>
            <a:r>
              <a:rPr lang="de-DE" sz="700" dirty="0" err="1"/>
              <a:t>over</a:t>
            </a:r>
            <a:r>
              <a:rPr lang="de-DE" sz="700" dirty="0"/>
              <a:t> time </a:t>
            </a:r>
            <a:r>
              <a:rPr lang="de-DE" sz="700" dirty="0" err="1"/>
              <a:t>used</a:t>
            </a:r>
            <a:r>
              <a:rPr lang="de-DE" sz="700" dirty="0"/>
              <a:t> </a:t>
            </a:r>
            <a:r>
              <a:rPr lang="de-DE" sz="700" dirty="0" err="1"/>
              <a:t>for</a:t>
            </a:r>
            <a:r>
              <a:rPr lang="de-DE" sz="700" dirty="0"/>
              <a:t> </a:t>
            </a:r>
            <a:r>
              <a:rPr lang="de-DE" sz="700" dirty="0" err="1"/>
              <a:t>industrial</a:t>
            </a:r>
            <a:r>
              <a:rPr lang="de-DE" sz="700" dirty="0"/>
              <a:t> </a:t>
            </a:r>
            <a:r>
              <a:rPr lang="de-DE" sz="700" dirty="0" err="1"/>
              <a:t>automation</a:t>
            </a:r>
            <a:r>
              <a:rPr lang="de-DE" sz="700" dirty="0"/>
              <a:t> </a:t>
            </a:r>
            <a:r>
              <a:rPr lang="de-DE" sz="700" dirty="0" err="1"/>
              <a:t>applications</a:t>
            </a:r>
            <a:r>
              <a:rPr lang="de-DE" sz="700" dirty="0"/>
              <a:t>.</a:t>
            </a:r>
          </a:p>
          <a:p>
            <a:r>
              <a:rPr lang="de-DE" sz="700" dirty="0" err="1">
                <a:hlinkClick r:id="rId44" tooltip="PieP"/>
              </a:rPr>
              <a:t>PieP</a:t>
            </a:r>
            <a:r>
              <a:rPr lang="de-DE" sz="700" dirty="0"/>
              <a:t> – An Open </a:t>
            </a:r>
            <a:r>
              <a:rPr lang="de-DE" sz="700" dirty="0" err="1"/>
              <a:t>Fieldbus</a:t>
            </a:r>
            <a:r>
              <a:rPr lang="de-DE" sz="700" dirty="0"/>
              <a:t> Protocol</a:t>
            </a:r>
          </a:p>
          <a:p>
            <a:r>
              <a:rPr lang="de-DE" sz="700" dirty="0" err="1">
                <a:hlinkClick r:id="rId45" tooltip="Profibus"/>
              </a:rPr>
              <a:t>Profibus</a:t>
            </a:r>
            <a:r>
              <a:rPr lang="de-DE" sz="700" dirty="0"/>
              <a:t> – </a:t>
            </a:r>
            <a:r>
              <a:rPr lang="de-DE" sz="700" dirty="0" err="1"/>
              <a:t>by</a:t>
            </a:r>
            <a:r>
              <a:rPr lang="de-DE" sz="700" dirty="0"/>
              <a:t> PROFIBUS International.</a:t>
            </a:r>
          </a:p>
          <a:p>
            <a:r>
              <a:rPr lang="de-DE" sz="700" dirty="0">
                <a:hlinkClick r:id="rId46" tooltip="PROFINET IO"/>
              </a:rPr>
              <a:t>PROFINET IO</a:t>
            </a:r>
            <a:endParaRPr lang="de-DE" sz="700" dirty="0"/>
          </a:p>
          <a:p>
            <a:r>
              <a:rPr lang="de-DE" sz="700" dirty="0" err="1">
                <a:hlinkClick r:id="rId47" tooltip="RAPIEnet"/>
              </a:rPr>
              <a:t>RAPIEnet</a:t>
            </a:r>
            <a:r>
              <a:rPr lang="de-DE" sz="700" dirty="0"/>
              <a:t> – Real-time Automation </a:t>
            </a:r>
            <a:r>
              <a:rPr lang="de-DE" sz="700" dirty="0" err="1"/>
              <a:t>Protocols</a:t>
            </a:r>
            <a:r>
              <a:rPr lang="de-DE" sz="700" dirty="0"/>
              <a:t> </a:t>
            </a:r>
            <a:r>
              <a:rPr lang="de-DE" sz="700" dirty="0" err="1"/>
              <a:t>for</a:t>
            </a:r>
            <a:r>
              <a:rPr lang="de-DE" sz="700" dirty="0"/>
              <a:t> Industrial Ethernet</a:t>
            </a:r>
          </a:p>
          <a:p>
            <a:r>
              <a:rPr lang="de-DE" sz="700" dirty="0">
                <a:hlinkClick r:id="rId48" tooltip="SDS Protocol"/>
              </a:rPr>
              <a:t>Honeywell SDS</a:t>
            </a:r>
            <a:r>
              <a:rPr lang="de-DE" sz="700" dirty="0"/>
              <a:t> – Smart Distributed System – </a:t>
            </a:r>
            <a:r>
              <a:rPr lang="de-DE" sz="700" dirty="0" err="1"/>
              <a:t>Originally</a:t>
            </a:r>
            <a:r>
              <a:rPr lang="de-DE" sz="700" dirty="0"/>
              <a:t> </a:t>
            </a:r>
            <a:r>
              <a:rPr lang="de-DE" sz="700" dirty="0" err="1"/>
              <a:t>developed</a:t>
            </a:r>
            <a:r>
              <a:rPr lang="de-DE" sz="700" dirty="0"/>
              <a:t> </a:t>
            </a:r>
            <a:r>
              <a:rPr lang="de-DE" sz="700" dirty="0" err="1"/>
              <a:t>by</a:t>
            </a:r>
            <a:r>
              <a:rPr lang="de-DE" sz="700" dirty="0"/>
              <a:t> </a:t>
            </a:r>
            <a:r>
              <a:rPr lang="de-DE" sz="700" dirty="0">
                <a:hlinkClick r:id="rId49" tooltip="Honeywell"/>
              </a:rPr>
              <a:t>Honeywell</a:t>
            </a:r>
            <a:r>
              <a:rPr lang="de-DE" sz="700" dirty="0"/>
              <a:t>. </a:t>
            </a:r>
            <a:r>
              <a:rPr lang="de-DE" sz="700" dirty="0" err="1"/>
              <a:t>Currently</a:t>
            </a:r>
            <a:r>
              <a:rPr lang="de-DE" sz="700" dirty="0"/>
              <a:t> </a:t>
            </a:r>
            <a:r>
              <a:rPr lang="de-DE" sz="700" dirty="0" err="1"/>
              <a:t>supported</a:t>
            </a:r>
            <a:r>
              <a:rPr lang="de-DE" sz="700" dirty="0"/>
              <a:t> </a:t>
            </a:r>
            <a:r>
              <a:rPr lang="de-DE" sz="700" dirty="0" err="1"/>
              <a:t>by</a:t>
            </a:r>
            <a:r>
              <a:rPr lang="de-DE" sz="700" dirty="0"/>
              <a:t> </a:t>
            </a:r>
            <a:r>
              <a:rPr lang="de-DE" sz="700" dirty="0" err="1"/>
              <a:t>Holjeron</a:t>
            </a:r>
            <a:r>
              <a:rPr lang="de-DE" sz="700" dirty="0"/>
              <a:t>.</a:t>
            </a:r>
          </a:p>
          <a:p>
            <a:r>
              <a:rPr lang="de-DE" sz="700" dirty="0">
                <a:hlinkClick r:id="rId50" tooltip="SERCOS III"/>
              </a:rPr>
              <a:t>SERCOS III</a:t>
            </a:r>
            <a:r>
              <a:rPr lang="de-DE" sz="700" dirty="0"/>
              <a:t>, Ethernet-</a:t>
            </a:r>
            <a:r>
              <a:rPr lang="de-DE" sz="700" dirty="0" err="1"/>
              <a:t>based</a:t>
            </a:r>
            <a:r>
              <a:rPr lang="de-DE" sz="700" dirty="0"/>
              <a:t> </a:t>
            </a:r>
            <a:r>
              <a:rPr lang="de-DE" sz="700" dirty="0" err="1"/>
              <a:t>version</a:t>
            </a:r>
            <a:r>
              <a:rPr lang="de-DE" sz="700" dirty="0"/>
              <a:t> </a:t>
            </a:r>
            <a:r>
              <a:rPr lang="de-DE" sz="700" dirty="0" err="1"/>
              <a:t>of</a:t>
            </a:r>
            <a:r>
              <a:rPr lang="de-DE" sz="700" dirty="0"/>
              <a:t> SERCOS real-time </a:t>
            </a:r>
            <a:r>
              <a:rPr lang="de-DE" sz="700" dirty="0" err="1"/>
              <a:t>interface</a:t>
            </a:r>
            <a:r>
              <a:rPr lang="de-DE" sz="700" dirty="0"/>
              <a:t> </a:t>
            </a:r>
            <a:r>
              <a:rPr lang="de-DE" sz="700" dirty="0" err="1"/>
              <a:t>standard</a:t>
            </a:r>
            <a:endParaRPr lang="de-DE" sz="700" dirty="0"/>
          </a:p>
          <a:p>
            <a:r>
              <a:rPr lang="de-DE" sz="700" dirty="0">
                <a:hlinkClick r:id="rId51" tooltip="SERCOS interface"/>
              </a:rPr>
              <a:t>SERCOS </a:t>
            </a:r>
            <a:r>
              <a:rPr lang="de-DE" sz="700" dirty="0" err="1">
                <a:hlinkClick r:id="rId51" tooltip="SERCOS interface"/>
              </a:rPr>
              <a:t>interface</a:t>
            </a:r>
            <a:r>
              <a:rPr lang="de-DE" sz="700" dirty="0"/>
              <a:t>, Open Protocol </a:t>
            </a:r>
            <a:r>
              <a:rPr lang="de-DE" sz="700" dirty="0" err="1"/>
              <a:t>for</a:t>
            </a:r>
            <a:r>
              <a:rPr lang="de-DE" sz="700" dirty="0"/>
              <a:t> </a:t>
            </a:r>
            <a:r>
              <a:rPr lang="de-DE" sz="700" dirty="0" err="1">
                <a:hlinkClick r:id="rId52" tooltip="Hard real-time"/>
              </a:rPr>
              <a:t>hard</a:t>
            </a:r>
            <a:r>
              <a:rPr lang="de-DE" sz="700" dirty="0">
                <a:hlinkClick r:id="rId52" tooltip="Hard real-time"/>
              </a:rPr>
              <a:t> real-time</a:t>
            </a:r>
            <a:r>
              <a:rPr lang="de-DE" sz="700" dirty="0"/>
              <a:t> </a:t>
            </a:r>
            <a:r>
              <a:rPr lang="de-DE" sz="700" dirty="0" err="1"/>
              <a:t>control</a:t>
            </a:r>
            <a:r>
              <a:rPr lang="de-DE" sz="700" dirty="0"/>
              <a:t> </a:t>
            </a:r>
            <a:r>
              <a:rPr lang="de-DE" sz="700" dirty="0" err="1"/>
              <a:t>of</a:t>
            </a:r>
            <a:r>
              <a:rPr lang="de-DE" sz="700" dirty="0"/>
              <a:t> </a:t>
            </a:r>
            <a:r>
              <a:rPr lang="de-DE" sz="700" dirty="0" err="1"/>
              <a:t>motion</a:t>
            </a:r>
            <a:r>
              <a:rPr lang="de-DE" sz="700" dirty="0"/>
              <a:t> </a:t>
            </a:r>
            <a:r>
              <a:rPr lang="de-DE" sz="700" dirty="0" err="1"/>
              <a:t>and</a:t>
            </a:r>
            <a:r>
              <a:rPr lang="de-DE" sz="700" dirty="0"/>
              <a:t> I/O</a:t>
            </a:r>
          </a:p>
          <a:p>
            <a:r>
              <a:rPr lang="de-DE" sz="700" dirty="0">
                <a:hlinkClick r:id="rId53" tooltip="SSCNET (page does not exist)"/>
              </a:rPr>
              <a:t>SSCNET</a:t>
            </a:r>
            <a:r>
              <a:rPr lang="de-DE" sz="700" dirty="0"/>
              <a:t>, </a:t>
            </a:r>
            <a:r>
              <a:rPr lang="de-DE" sz="700" dirty="0" err="1"/>
              <a:t>Servo</a:t>
            </a:r>
            <a:r>
              <a:rPr lang="de-DE" sz="700" dirty="0"/>
              <a:t> System Controller Network </a:t>
            </a:r>
            <a:r>
              <a:rPr lang="de-DE" sz="700" dirty="0" err="1"/>
              <a:t>by</a:t>
            </a:r>
            <a:r>
              <a:rPr lang="de-DE" sz="700" dirty="0"/>
              <a:t> Mitsubishi </a:t>
            </a:r>
            <a:r>
              <a:rPr lang="de-DE" sz="700" dirty="0" err="1"/>
              <a:t>Electric</a:t>
            </a:r>
            <a:r>
              <a:rPr lang="de-DE" sz="700" dirty="0"/>
              <a:t> </a:t>
            </a:r>
            <a:r>
              <a:rPr lang="de-DE" sz="700" dirty="0" err="1"/>
              <a:t>for</a:t>
            </a:r>
            <a:r>
              <a:rPr lang="de-DE" sz="700" dirty="0"/>
              <a:t> </a:t>
            </a:r>
            <a:r>
              <a:rPr lang="de-DE" sz="700" dirty="0" err="1"/>
              <a:t>control</a:t>
            </a:r>
            <a:r>
              <a:rPr lang="de-DE" sz="700" dirty="0"/>
              <a:t> </a:t>
            </a:r>
            <a:r>
              <a:rPr lang="de-DE" sz="700" dirty="0" err="1"/>
              <a:t>of</a:t>
            </a:r>
            <a:r>
              <a:rPr lang="de-DE" sz="700" dirty="0"/>
              <a:t> </a:t>
            </a:r>
            <a:r>
              <a:rPr lang="de-DE" sz="700" dirty="0" err="1"/>
              <a:t>motion</a:t>
            </a:r>
            <a:r>
              <a:rPr lang="de-DE" sz="700" dirty="0"/>
              <a:t> </a:t>
            </a:r>
            <a:r>
              <a:rPr lang="de-DE" sz="700" dirty="0" err="1"/>
              <a:t>and</a:t>
            </a:r>
            <a:r>
              <a:rPr lang="de-DE" sz="700" dirty="0"/>
              <a:t> I/O</a:t>
            </a:r>
          </a:p>
          <a:p>
            <a:r>
              <a:rPr lang="de-DE" sz="700" dirty="0">
                <a:hlinkClick r:id="rId20" tooltip="Service Request Transport Protocol"/>
              </a:rPr>
              <a:t>GE SRTP</a:t>
            </a:r>
            <a:r>
              <a:rPr lang="de-DE" sz="700" dirty="0"/>
              <a:t> – </a:t>
            </a:r>
            <a:r>
              <a:rPr lang="de-DE" sz="700" dirty="0">
                <a:hlinkClick r:id="rId18" tooltip="GE Fanuc Automation North America, Inc."/>
              </a:rPr>
              <a:t>GE </a:t>
            </a:r>
            <a:r>
              <a:rPr lang="de-DE" sz="700" dirty="0" err="1">
                <a:hlinkClick r:id="rId18" tooltip="GE Fanuc Automation North America, Inc."/>
              </a:rPr>
              <a:t>Fanuc</a:t>
            </a:r>
            <a:r>
              <a:rPr lang="de-DE" sz="700" dirty="0"/>
              <a:t> </a:t>
            </a:r>
            <a:r>
              <a:rPr lang="de-DE" sz="700" dirty="0">
                <a:hlinkClick r:id="rId19" tooltip="Programmable logic controller"/>
              </a:rPr>
              <a:t>PLCs</a:t>
            </a:r>
            <a:endParaRPr lang="de-DE" sz="700" dirty="0"/>
          </a:p>
          <a:p>
            <a:r>
              <a:rPr lang="de-DE" sz="700" dirty="0" err="1">
                <a:hlinkClick r:id="rId54" tooltip="Sinec H1"/>
              </a:rPr>
              <a:t>Sinec</a:t>
            </a:r>
            <a:r>
              <a:rPr lang="de-DE" sz="700" dirty="0">
                <a:hlinkClick r:id="rId54" tooltip="Sinec H1"/>
              </a:rPr>
              <a:t> H1</a:t>
            </a:r>
            <a:r>
              <a:rPr lang="de-DE" sz="700" dirty="0"/>
              <a:t> – </a:t>
            </a:r>
            <a:r>
              <a:rPr lang="de-DE" sz="700" dirty="0">
                <a:hlinkClick r:id="rId55" tooltip="Siemens AG"/>
              </a:rPr>
              <a:t>Siemens</a:t>
            </a:r>
            <a:endParaRPr lang="de-DE" sz="700" dirty="0"/>
          </a:p>
          <a:p>
            <a:r>
              <a:rPr lang="de-DE" sz="700" dirty="0" err="1">
                <a:hlinkClick r:id="rId56" tooltip="SynqNet"/>
              </a:rPr>
              <a:t>SynqNet</a:t>
            </a:r>
            <a:r>
              <a:rPr lang="de-DE" sz="700" dirty="0"/>
              <a:t> – </a:t>
            </a:r>
            <a:r>
              <a:rPr lang="de-DE" sz="700" dirty="0" err="1">
                <a:hlinkClick r:id="rId57" tooltip="Danaher Corporation"/>
              </a:rPr>
              <a:t>Danaher</a:t>
            </a:r>
            <a:endParaRPr lang="de-DE" sz="700" dirty="0"/>
          </a:p>
          <a:p>
            <a:r>
              <a:rPr lang="de-DE" sz="700" dirty="0" err="1">
                <a:hlinkClick r:id="rId58" tooltip="TTEthernet"/>
              </a:rPr>
              <a:t>TTEthernet</a:t>
            </a:r>
            <a:r>
              <a:rPr lang="de-DE" sz="700" dirty="0"/>
              <a:t> – </a:t>
            </a:r>
            <a:r>
              <a:rPr lang="de-DE" sz="700" dirty="0" err="1">
                <a:hlinkClick r:id="rId59" tooltip="TTTech"/>
              </a:rPr>
              <a:t>TTTech</a:t>
            </a:r>
            <a:endParaRPr lang="de-DE" sz="700" dirty="0"/>
          </a:p>
          <a:p>
            <a:r>
              <a:rPr lang="de-DE" sz="700" dirty="0">
                <a:hlinkClick r:id="rId60" tooltip="Multi-Point Interface"/>
              </a:rPr>
              <a:t>MPI</a:t>
            </a:r>
            <a:r>
              <a:rPr lang="de-DE" sz="700" dirty="0"/>
              <a:t> – </a:t>
            </a:r>
            <a:r>
              <a:rPr lang="de-DE" sz="700" dirty="0">
                <a:hlinkClick r:id="rId61" tooltip="Multi Point Interface"/>
              </a:rPr>
              <a:t>Multi Point Interface</a:t>
            </a:r>
            <a:endParaRPr lang="de-DE" sz="700" dirty="0"/>
          </a:p>
          <a:p>
            <a:pPr marL="0" indent="0">
              <a:buNone/>
            </a:pPr>
            <a:endParaRPr lang="en-GB" sz="700" dirty="0"/>
          </a:p>
        </p:txBody>
      </p:sp>
    </p:spTree>
    <p:extLst>
      <p:ext uri="{BB962C8B-B14F-4D97-AF65-F5344CB8AC3E}">
        <p14:creationId xmlns:p14="http://schemas.microsoft.com/office/powerpoint/2010/main" val="194457252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Sensor Connectivity:</a:t>
            </a:r>
            <a:br>
              <a:rPr lang="de-DE" dirty="0" smtClean="0"/>
            </a:br>
            <a:r>
              <a:rPr lang="de-DE" dirty="0" smtClean="0"/>
              <a:t>Wireless </a:t>
            </a:r>
            <a:r>
              <a:rPr lang="de-DE" dirty="0" err="1" smtClean="0"/>
              <a:t>Protocols</a:t>
            </a:r>
            <a:endParaRPr lang="de-DE" dirty="0"/>
          </a:p>
        </p:txBody>
      </p:sp>
      <p:pic>
        <p:nvPicPr>
          <p:cNvPr id="62466" name="Picture 2" descr="http://2.bp.blogspot.com/-EcRTWjjtsWI/UpQUq1bYnWI/AAAAAAAABbE/NF7qsaIL59A/s1600/wireless-table.png"/>
          <p:cNvPicPr>
            <a:picLocks noChangeAspect="1" noChangeArrowheads="1"/>
          </p:cNvPicPr>
          <p:nvPr/>
        </p:nvPicPr>
        <p:blipFill>
          <a:blip r:embed="rId2" cstate="screen">
            <a:extLst>
              <a:ext uri="{28A0092B-C50C-407E-A947-70E740481C1C}">
                <a14:useLocalDpi xmlns:a14="http://schemas.microsoft.com/office/drawing/2010/main" val="0"/>
              </a:ext>
            </a:extLst>
          </a:blip>
          <a:srcRect/>
          <a:stretch>
            <a:fillRect/>
          </a:stretch>
        </p:blipFill>
        <p:spPr bwMode="auto">
          <a:xfrm>
            <a:off x="17288" y="2893218"/>
            <a:ext cx="9144000" cy="396478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367013" y="1341185"/>
            <a:ext cx="1529389" cy="1480717"/>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5" name="Gruppieren 4"/>
          <p:cNvGrpSpPr/>
          <p:nvPr/>
        </p:nvGrpSpPr>
        <p:grpSpPr>
          <a:xfrm>
            <a:off x="3056744" y="1743303"/>
            <a:ext cx="1942253" cy="792525"/>
            <a:chOff x="2634084" y="2238823"/>
            <a:chExt cx="1942253" cy="792525"/>
          </a:xfrm>
        </p:grpSpPr>
        <p:pic>
          <p:nvPicPr>
            <p:cNvPr id="6"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761006" y="2238823"/>
              <a:ext cx="1812707" cy="711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hteck 6"/>
            <p:cNvSpPr/>
            <p:nvPr/>
          </p:nvSpPr>
          <p:spPr>
            <a:xfrm rot="21320114">
              <a:off x="2634084" y="2859955"/>
              <a:ext cx="1942253" cy="171393"/>
            </a:xfrm>
            <a:prstGeom prst="rect">
              <a:avLst/>
            </a:prstGeom>
            <a:gradFill flip="none" rotWithShape="1">
              <a:gsLst>
                <a:gs pos="32000">
                  <a:schemeClr val="bg1"/>
                </a:gs>
                <a:gs pos="53000">
                  <a:schemeClr val="bg1"/>
                </a:gs>
                <a:gs pos="100000">
                  <a:schemeClr val="bg1">
                    <a:alpha val="0"/>
                  </a:schemeClr>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600"/>
            </a:p>
          </p:txBody>
        </p:sp>
      </p:grpSp>
      <p:pic>
        <p:nvPicPr>
          <p:cNvPr id="8" name="Picture 16"/>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6638925" y="990885"/>
            <a:ext cx="2505075" cy="178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6" cstate="screen">
            <a:lum bright="20000" contrast="40000"/>
            <a:extLst>
              <a:ext uri="{28A0092B-C50C-407E-A947-70E740481C1C}">
                <a14:useLocalDpi xmlns:a14="http://schemas.microsoft.com/office/drawing/2010/main"/>
              </a:ext>
            </a:extLst>
          </a:blip>
          <a:srcRect/>
          <a:stretch>
            <a:fillRect/>
          </a:stretch>
        </p:blipFill>
        <p:spPr bwMode="auto">
          <a:xfrm>
            <a:off x="4766973" y="1070339"/>
            <a:ext cx="1401089" cy="1108100"/>
          </a:xfrm>
          <a:prstGeom prst="rect">
            <a:avLst/>
          </a:prstGeom>
          <a:noFill/>
          <a:ln w="9525">
            <a:noFill/>
            <a:miter lim="800000"/>
            <a:headEnd/>
            <a:tailEnd/>
          </a:ln>
        </p:spPr>
      </p:pic>
      <p:pic>
        <p:nvPicPr>
          <p:cNvPr id="10" name="Picture 15"/>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165986" y="1070339"/>
            <a:ext cx="877389" cy="1629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673863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Text Box 2"/>
          <p:cNvSpPr txBox="1">
            <a:spLocks noChangeArrowheads="1"/>
          </p:cNvSpPr>
          <p:nvPr/>
        </p:nvSpPr>
        <p:spPr bwMode="auto">
          <a:xfrm>
            <a:off x="82550" y="3233738"/>
            <a:ext cx="1801813" cy="925511"/>
          </a:xfrm>
          <a:prstGeom prst="rect">
            <a:avLst/>
          </a:prstGeom>
          <a:noFill/>
          <a:ln w="12700">
            <a:noFill/>
            <a:miter lim="800000"/>
            <a:headEnd/>
            <a:tailEnd/>
          </a:ln>
          <a:effectLst/>
        </p:spPr>
        <p:txBody>
          <a:bodyPr lIns="90000" tIns="46800" rIns="90000" bIns="46800">
            <a:spAutoFit/>
          </a:bodyPr>
          <a:lstStyle/>
          <a:p>
            <a:pPr algn="ctr" eaLnBrk="1" hangingPunct="1"/>
            <a:r>
              <a:rPr lang="en-US" sz="1800" dirty="0" smtClean="0">
                <a:latin typeface="Arial Black" pitchFamily="34" charset="0"/>
              </a:rPr>
              <a:t>Information</a:t>
            </a:r>
          </a:p>
          <a:p>
            <a:pPr algn="ctr" eaLnBrk="1" hangingPunct="1"/>
            <a:r>
              <a:rPr lang="en-US" dirty="0" smtClean="0">
                <a:latin typeface="Arial Black" pitchFamily="34" charset="0"/>
              </a:rPr>
              <a:t>&amp;</a:t>
            </a:r>
            <a:r>
              <a:rPr lang="en-US" dirty="0" err="1" smtClean="0">
                <a:latin typeface="Arial Black" pitchFamily="34" charset="0"/>
              </a:rPr>
              <a:t>Analytisc</a:t>
            </a:r>
            <a:endParaRPr lang="en-US" sz="1800" dirty="0" smtClean="0">
              <a:latin typeface="Arial Black" pitchFamily="34" charset="0"/>
            </a:endParaRPr>
          </a:p>
          <a:p>
            <a:pPr algn="ctr" eaLnBrk="1" hangingPunct="1"/>
            <a:r>
              <a:rPr lang="en-US" dirty="0" smtClean="0">
                <a:latin typeface="Arial Black" pitchFamily="34" charset="0"/>
              </a:rPr>
              <a:t>Services</a:t>
            </a:r>
            <a:endParaRPr lang="en-US" sz="1600" dirty="0">
              <a:latin typeface="Arial" pitchFamily="34" charset="0"/>
            </a:endParaRPr>
          </a:p>
        </p:txBody>
      </p:sp>
      <p:pic>
        <p:nvPicPr>
          <p:cNvPr id="415747" name="Picture 3" descr="Nokia 8850">
            <a:hlinkClick r:id="rId3"/>
          </p:cNvPr>
          <p:cNvPicPr>
            <a:picLocks noChangeAspect="1" noChangeArrowheads="1"/>
          </p:cNvPicPr>
          <p:nvPr/>
        </p:nvPicPr>
        <p:blipFill>
          <a:blip r:embed="rId4" cstate="print">
            <a:clrChange>
              <a:clrFrom>
                <a:srgbClr val="FFFFFF"/>
              </a:clrFrom>
              <a:clrTo>
                <a:srgbClr val="FFFFFF">
                  <a:alpha val="0"/>
                </a:srgbClr>
              </a:clrTo>
            </a:clrChange>
          </a:blip>
          <a:srcRect l="26427" r="26427"/>
          <a:stretch>
            <a:fillRect/>
          </a:stretch>
        </p:blipFill>
        <p:spPr bwMode="auto">
          <a:xfrm>
            <a:off x="6913563" y="430213"/>
            <a:ext cx="409575" cy="908050"/>
          </a:xfrm>
          <a:prstGeom prst="rect">
            <a:avLst/>
          </a:prstGeom>
          <a:noFill/>
        </p:spPr>
      </p:pic>
      <p:sp>
        <p:nvSpPr>
          <p:cNvPr id="415749" name="Rectangle 5"/>
          <p:cNvSpPr>
            <a:spLocks noChangeArrowheads="1"/>
          </p:cNvSpPr>
          <p:nvPr/>
        </p:nvSpPr>
        <p:spPr bwMode="auto">
          <a:xfrm>
            <a:off x="6483350" y="2535238"/>
            <a:ext cx="2432050" cy="1717675"/>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50" name="Rectangle 6"/>
          <p:cNvSpPr>
            <a:spLocks noChangeArrowheads="1"/>
          </p:cNvSpPr>
          <p:nvPr/>
        </p:nvSpPr>
        <p:spPr bwMode="auto">
          <a:xfrm>
            <a:off x="6588125" y="2827338"/>
            <a:ext cx="2209800" cy="1336675"/>
          </a:xfrm>
          <a:prstGeom prst="rect">
            <a:avLst/>
          </a:prstGeom>
          <a:solidFill>
            <a:schemeClr val="bg1">
              <a:alpha val="70000"/>
            </a:schemeClr>
          </a:solidFill>
          <a:ln w="19050" algn="ctr">
            <a:noFill/>
            <a:miter lim="800000"/>
            <a:headEnd/>
            <a:tailEnd/>
          </a:ln>
          <a:effectLst/>
        </p:spPr>
        <p:txBody>
          <a:bodyPr wrap="none" lIns="90000" tIns="46800" rIns="90000" bIns="46800" anchor="ctr"/>
          <a:lstStyle/>
          <a:p>
            <a:endParaRPr lang="de-DE"/>
          </a:p>
        </p:txBody>
      </p:sp>
      <p:sp>
        <p:nvSpPr>
          <p:cNvPr id="415751" name="Line 7"/>
          <p:cNvSpPr>
            <a:spLocks noChangeShapeType="1"/>
          </p:cNvSpPr>
          <p:nvPr/>
        </p:nvSpPr>
        <p:spPr bwMode="auto">
          <a:xfrm>
            <a:off x="6892925"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52" name="Line 8"/>
          <p:cNvSpPr>
            <a:spLocks noChangeShapeType="1"/>
          </p:cNvSpPr>
          <p:nvPr/>
        </p:nvSpPr>
        <p:spPr bwMode="auto">
          <a:xfrm>
            <a:off x="7654925"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53" name="Line 9"/>
          <p:cNvSpPr>
            <a:spLocks noChangeShapeType="1"/>
          </p:cNvSpPr>
          <p:nvPr/>
        </p:nvSpPr>
        <p:spPr bwMode="auto">
          <a:xfrm>
            <a:off x="8416925"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54" name="Rectangle 10"/>
          <p:cNvSpPr>
            <a:spLocks noChangeArrowheads="1"/>
          </p:cNvSpPr>
          <p:nvPr/>
        </p:nvSpPr>
        <p:spPr bwMode="auto">
          <a:xfrm>
            <a:off x="7426325" y="3576638"/>
            <a:ext cx="547688"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a:latin typeface="Arial" pitchFamily="34" charset="0"/>
              </a:rPr>
              <a:t>CRM</a:t>
            </a:r>
          </a:p>
        </p:txBody>
      </p:sp>
      <p:sp>
        <p:nvSpPr>
          <p:cNvPr id="415755" name="Rectangle 11"/>
          <p:cNvSpPr>
            <a:spLocks noChangeArrowheads="1"/>
          </p:cNvSpPr>
          <p:nvPr/>
        </p:nvSpPr>
        <p:spPr bwMode="auto">
          <a:xfrm>
            <a:off x="8188325" y="3576638"/>
            <a:ext cx="547688" cy="422275"/>
          </a:xfrm>
          <a:prstGeom prst="rect">
            <a:avLst/>
          </a:prstGeom>
          <a:solidFill>
            <a:srgbClr val="C0C78B"/>
          </a:solidFill>
          <a:ln w="12700" algn="ctr">
            <a:noFill/>
            <a:miter lim="800000"/>
            <a:headEnd/>
            <a:tailEnd/>
          </a:ln>
          <a:effectLst/>
        </p:spPr>
        <p:txBody>
          <a:bodyPr wrap="none" anchor="ctr"/>
          <a:lstStyle/>
          <a:p>
            <a:pPr algn="ctr" eaLnBrk="1" hangingPunct="1">
              <a:lnSpc>
                <a:spcPct val="85000"/>
              </a:lnSpc>
            </a:pPr>
            <a:r>
              <a:rPr lang="en-US" sz="1600" b="1">
                <a:latin typeface="Arial" pitchFamily="34" charset="0"/>
                <a:cs typeface="Arial" pitchFamily="34" charset="0"/>
              </a:rPr>
              <a:t>PLM</a:t>
            </a:r>
          </a:p>
        </p:txBody>
      </p:sp>
      <p:sp>
        <p:nvSpPr>
          <p:cNvPr id="415756" name="Rectangle 12"/>
          <p:cNvSpPr>
            <a:spLocks noChangeArrowheads="1"/>
          </p:cNvSpPr>
          <p:nvPr/>
        </p:nvSpPr>
        <p:spPr bwMode="auto">
          <a:xfrm flipH="1">
            <a:off x="6664325" y="3576638"/>
            <a:ext cx="549275" cy="422275"/>
          </a:xfrm>
          <a:prstGeom prst="rect">
            <a:avLst/>
          </a:prstGeom>
          <a:solidFill>
            <a:srgbClr val="C0C78B"/>
          </a:solidFill>
          <a:ln w="12700" algn="ctr">
            <a:noFill/>
            <a:miter lim="800000"/>
            <a:headEnd/>
            <a:tailEnd/>
          </a:ln>
          <a:effectLst/>
        </p:spPr>
        <p:txBody>
          <a:bodyPr wrap="none" anchor="ctr"/>
          <a:lstStyle/>
          <a:p>
            <a:pPr algn="ctr" eaLnBrk="1" hangingPunct="1">
              <a:lnSpc>
                <a:spcPct val="85000"/>
              </a:lnSpc>
            </a:pPr>
            <a:r>
              <a:rPr lang="en-US" sz="1600" b="1">
                <a:latin typeface="Arial" pitchFamily="34" charset="0"/>
                <a:cs typeface="Arial" pitchFamily="34" charset="0"/>
              </a:rPr>
              <a:t>SRM</a:t>
            </a:r>
          </a:p>
        </p:txBody>
      </p:sp>
      <p:sp>
        <p:nvSpPr>
          <p:cNvPr id="415757" name="AutoShape 13"/>
          <p:cNvSpPr>
            <a:spLocks noChangeArrowheads="1"/>
          </p:cNvSpPr>
          <p:nvPr/>
        </p:nvSpPr>
        <p:spPr bwMode="auto">
          <a:xfrm>
            <a:off x="6597650" y="2995613"/>
            <a:ext cx="2200275" cy="449262"/>
          </a:xfrm>
          <a:prstGeom prst="chevron">
            <a:avLst>
              <a:gd name="adj" fmla="val 56004"/>
            </a:avLst>
          </a:prstGeom>
          <a:solidFill>
            <a:srgbClr val="C0C78B"/>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58" name="AutoShape 14"/>
          <p:cNvSpPr>
            <a:spLocks noChangeArrowheads="1"/>
          </p:cNvSpPr>
          <p:nvPr/>
        </p:nvSpPr>
        <p:spPr bwMode="auto">
          <a:xfrm>
            <a:off x="7413625" y="2995613"/>
            <a:ext cx="376238" cy="449262"/>
          </a:xfrm>
          <a:prstGeom prst="chevron">
            <a:avLst>
              <a:gd name="adj" fmla="val 59069"/>
            </a:avLst>
          </a:prstGeom>
          <a:solidFill>
            <a:schemeClr val="hlink"/>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59" name="AutoShape 15"/>
          <p:cNvSpPr>
            <a:spLocks noChangeArrowheads="1"/>
          </p:cNvSpPr>
          <p:nvPr/>
        </p:nvSpPr>
        <p:spPr bwMode="auto">
          <a:xfrm>
            <a:off x="7804150" y="2995613"/>
            <a:ext cx="376238" cy="449262"/>
          </a:xfrm>
          <a:prstGeom prst="chevron">
            <a:avLst>
              <a:gd name="adj" fmla="val 59069"/>
            </a:avLst>
          </a:prstGeom>
          <a:solidFill>
            <a:schemeClr val="hlink"/>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60" name="Rectangle 16"/>
          <p:cNvSpPr>
            <a:spLocks noChangeArrowheads="1"/>
          </p:cNvSpPr>
          <p:nvPr/>
        </p:nvSpPr>
        <p:spPr bwMode="auto">
          <a:xfrm>
            <a:off x="2063750" y="5230813"/>
            <a:ext cx="4114800" cy="1055687"/>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61" name="Rectangle 17"/>
          <p:cNvSpPr>
            <a:spLocks noChangeArrowheads="1"/>
          </p:cNvSpPr>
          <p:nvPr/>
        </p:nvSpPr>
        <p:spPr bwMode="auto">
          <a:xfrm>
            <a:off x="6483350" y="5230813"/>
            <a:ext cx="2432050" cy="1055687"/>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62" name="Text Box 18"/>
          <p:cNvSpPr txBox="1">
            <a:spLocks noChangeArrowheads="1"/>
          </p:cNvSpPr>
          <p:nvPr/>
        </p:nvSpPr>
        <p:spPr bwMode="auto">
          <a:xfrm>
            <a:off x="238125" y="5360988"/>
            <a:ext cx="1541463" cy="925511"/>
          </a:xfrm>
          <a:prstGeom prst="rect">
            <a:avLst/>
          </a:prstGeom>
          <a:noFill/>
          <a:ln w="12700" algn="ctr">
            <a:noFill/>
            <a:miter lim="800000"/>
            <a:headEnd/>
            <a:tailEnd/>
          </a:ln>
          <a:effectLst/>
        </p:spPr>
        <p:txBody>
          <a:bodyPr lIns="90000" tIns="46800" rIns="90000" bIns="46800">
            <a:spAutoFit/>
          </a:bodyPr>
          <a:lstStyle/>
          <a:p>
            <a:pPr algn="ctr" eaLnBrk="1" hangingPunct="1"/>
            <a:r>
              <a:rPr lang="en-US" sz="1800" dirty="0">
                <a:latin typeface="Arial Black" pitchFamily="34" charset="0"/>
              </a:rPr>
              <a:t>Physical</a:t>
            </a:r>
            <a:br>
              <a:rPr lang="en-US" sz="1800" dirty="0">
                <a:latin typeface="Arial Black" pitchFamily="34" charset="0"/>
              </a:rPr>
            </a:br>
            <a:r>
              <a:rPr lang="en-US" sz="1800" dirty="0" smtClean="0">
                <a:latin typeface="Arial Black" pitchFamily="34" charset="0"/>
              </a:rPr>
              <a:t>World /</a:t>
            </a:r>
            <a:br>
              <a:rPr lang="en-US" sz="1800" dirty="0" smtClean="0">
                <a:latin typeface="Arial Black" pitchFamily="34" charset="0"/>
              </a:rPr>
            </a:br>
            <a:r>
              <a:rPr lang="en-US" sz="1800" dirty="0" smtClean="0">
                <a:latin typeface="Arial Black" pitchFamily="34" charset="0"/>
              </a:rPr>
              <a:t>Things</a:t>
            </a:r>
            <a:endParaRPr lang="en-US" sz="1800" dirty="0">
              <a:latin typeface="Arial Black" pitchFamily="34" charset="0"/>
            </a:endParaRPr>
          </a:p>
        </p:txBody>
      </p:sp>
      <p:sp>
        <p:nvSpPr>
          <p:cNvPr id="415763" name="Rectangle 19"/>
          <p:cNvSpPr>
            <a:spLocks noChangeArrowheads="1"/>
          </p:cNvSpPr>
          <p:nvPr/>
        </p:nvSpPr>
        <p:spPr bwMode="auto">
          <a:xfrm>
            <a:off x="2063750" y="2535238"/>
            <a:ext cx="4114800" cy="1717675"/>
          </a:xfrm>
          <a:prstGeom prst="rect">
            <a:avLst/>
          </a:prstGeom>
          <a:solidFill>
            <a:srgbClr val="D0D7E2"/>
          </a:solidFill>
          <a:ln w="12700" algn="ctr">
            <a:noFill/>
            <a:miter lim="800000"/>
            <a:headEnd/>
            <a:tailEnd/>
          </a:ln>
          <a:effectLst/>
        </p:spPr>
        <p:txBody>
          <a:bodyPr wrap="none"/>
          <a:lstStyle/>
          <a:p>
            <a:pPr algn="ctr" eaLnBrk="1" hangingPunct="1"/>
            <a:endParaRPr lang="de-DE" sz="1400" b="1">
              <a:latin typeface="Arial" pitchFamily="34" charset="0"/>
            </a:endParaRPr>
          </a:p>
        </p:txBody>
      </p:sp>
      <p:sp>
        <p:nvSpPr>
          <p:cNvPr id="415764" name="Rectangle 20"/>
          <p:cNvSpPr>
            <a:spLocks noChangeArrowheads="1"/>
          </p:cNvSpPr>
          <p:nvPr/>
        </p:nvSpPr>
        <p:spPr bwMode="auto">
          <a:xfrm>
            <a:off x="2139950" y="2827338"/>
            <a:ext cx="3962400" cy="1336675"/>
          </a:xfrm>
          <a:prstGeom prst="rect">
            <a:avLst/>
          </a:prstGeom>
          <a:solidFill>
            <a:schemeClr val="bg1">
              <a:alpha val="70000"/>
            </a:schemeClr>
          </a:solidFill>
          <a:ln w="19050" algn="ctr">
            <a:noFill/>
            <a:miter lim="800000"/>
            <a:headEnd/>
            <a:tailEnd/>
          </a:ln>
          <a:effectLst/>
        </p:spPr>
        <p:txBody>
          <a:bodyPr wrap="none" lIns="90000" tIns="46800" rIns="90000" bIns="46800" anchor="ctr"/>
          <a:lstStyle/>
          <a:p>
            <a:endParaRPr lang="de-DE"/>
          </a:p>
        </p:txBody>
      </p:sp>
      <p:sp>
        <p:nvSpPr>
          <p:cNvPr id="415765" name="Line 21"/>
          <p:cNvSpPr>
            <a:spLocks noChangeShapeType="1"/>
          </p:cNvSpPr>
          <p:nvPr/>
        </p:nvSpPr>
        <p:spPr bwMode="auto">
          <a:xfrm>
            <a:off x="2501900"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66" name="Line 22"/>
          <p:cNvSpPr>
            <a:spLocks noChangeShapeType="1"/>
          </p:cNvSpPr>
          <p:nvPr/>
        </p:nvSpPr>
        <p:spPr bwMode="auto">
          <a:xfrm>
            <a:off x="3287713"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67" name="Line 23"/>
          <p:cNvSpPr>
            <a:spLocks noChangeShapeType="1"/>
          </p:cNvSpPr>
          <p:nvPr/>
        </p:nvSpPr>
        <p:spPr bwMode="auto">
          <a:xfrm>
            <a:off x="4073525"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68" name="Line 24"/>
          <p:cNvSpPr>
            <a:spLocks noChangeShapeType="1"/>
          </p:cNvSpPr>
          <p:nvPr/>
        </p:nvSpPr>
        <p:spPr bwMode="auto">
          <a:xfrm>
            <a:off x="4859338"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69" name="Line 25"/>
          <p:cNvSpPr>
            <a:spLocks noChangeShapeType="1"/>
          </p:cNvSpPr>
          <p:nvPr/>
        </p:nvSpPr>
        <p:spPr bwMode="auto">
          <a:xfrm>
            <a:off x="5645150" y="3267075"/>
            <a:ext cx="0" cy="300038"/>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70" name="Rectangle 26"/>
          <p:cNvSpPr>
            <a:spLocks noChangeArrowheads="1"/>
          </p:cNvSpPr>
          <p:nvPr/>
        </p:nvSpPr>
        <p:spPr bwMode="auto">
          <a:xfrm>
            <a:off x="3014663" y="3576638"/>
            <a:ext cx="547687"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a:latin typeface="Arial" pitchFamily="34" charset="0"/>
              </a:rPr>
              <a:t>SCM</a:t>
            </a:r>
          </a:p>
        </p:txBody>
      </p:sp>
      <p:sp>
        <p:nvSpPr>
          <p:cNvPr id="415771" name="Rectangle 27"/>
          <p:cNvSpPr>
            <a:spLocks noChangeArrowheads="1"/>
          </p:cNvSpPr>
          <p:nvPr/>
        </p:nvSpPr>
        <p:spPr bwMode="auto">
          <a:xfrm flipH="1">
            <a:off x="5416550" y="3576638"/>
            <a:ext cx="547688"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dirty="0" smtClean="0">
                <a:latin typeface="Arial" pitchFamily="34" charset="0"/>
              </a:rPr>
              <a:t>EHM</a:t>
            </a:r>
            <a:endParaRPr lang="en-US" sz="1600" b="1" dirty="0">
              <a:latin typeface="Arial" pitchFamily="34" charset="0"/>
            </a:endParaRPr>
          </a:p>
        </p:txBody>
      </p:sp>
      <p:sp>
        <p:nvSpPr>
          <p:cNvPr id="415772" name="Rectangle 28"/>
          <p:cNvSpPr>
            <a:spLocks noChangeArrowheads="1"/>
          </p:cNvSpPr>
          <p:nvPr/>
        </p:nvSpPr>
        <p:spPr bwMode="auto">
          <a:xfrm flipH="1">
            <a:off x="4616450" y="3576638"/>
            <a:ext cx="547688"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dirty="0">
                <a:latin typeface="Arial" pitchFamily="34" charset="0"/>
              </a:rPr>
              <a:t>PLM</a:t>
            </a:r>
          </a:p>
        </p:txBody>
      </p:sp>
      <p:sp>
        <p:nvSpPr>
          <p:cNvPr id="415773" name="Rectangle 29"/>
          <p:cNvSpPr>
            <a:spLocks noChangeArrowheads="1"/>
          </p:cNvSpPr>
          <p:nvPr/>
        </p:nvSpPr>
        <p:spPr bwMode="auto">
          <a:xfrm flipH="1">
            <a:off x="3824288" y="3576638"/>
            <a:ext cx="549275" cy="422275"/>
          </a:xfrm>
          <a:prstGeom prst="rect">
            <a:avLst/>
          </a:prstGeom>
          <a:solidFill>
            <a:srgbClr val="9EADC4"/>
          </a:solidFill>
          <a:ln w="12700" algn="ctr">
            <a:noFill/>
            <a:miter lim="800000"/>
            <a:headEnd/>
            <a:tailEnd/>
          </a:ln>
          <a:effectLst/>
        </p:spPr>
        <p:txBody>
          <a:bodyPr wrap="none" anchor="ctr"/>
          <a:lstStyle/>
          <a:p>
            <a:pPr algn="ctr" eaLnBrk="1" hangingPunct="1"/>
            <a:r>
              <a:rPr lang="en-US" sz="1600" b="1" dirty="0">
                <a:latin typeface="Arial" pitchFamily="34" charset="0"/>
              </a:rPr>
              <a:t>ERP</a:t>
            </a:r>
          </a:p>
        </p:txBody>
      </p:sp>
      <p:sp>
        <p:nvSpPr>
          <p:cNvPr id="415774" name="AutoShape 30"/>
          <p:cNvSpPr>
            <a:spLocks noChangeArrowheads="1"/>
          </p:cNvSpPr>
          <p:nvPr/>
        </p:nvSpPr>
        <p:spPr bwMode="auto">
          <a:xfrm>
            <a:off x="2216150" y="2995613"/>
            <a:ext cx="1381125" cy="449262"/>
          </a:xfrm>
          <a:prstGeom prst="chevron">
            <a:avLst>
              <a:gd name="adj" fmla="val 47536"/>
            </a:avLst>
          </a:prstGeom>
          <a:solidFill>
            <a:schemeClr val="hlink"/>
          </a:solidFill>
          <a:ln w="12700">
            <a:noFill/>
            <a:miter lim="800000"/>
            <a:headEnd/>
            <a:tailEnd/>
          </a:ln>
          <a:effectLst/>
        </p:spPr>
        <p:txBody>
          <a:bodyPr wrap="none" anchor="ctr"/>
          <a:lstStyle/>
          <a:p>
            <a:pPr algn="ctr"/>
            <a:endParaRPr lang="de-DE" sz="1600">
              <a:latin typeface="Arial Black" pitchFamily="34" charset="0"/>
              <a:cs typeface="Arial" pitchFamily="34" charset="0"/>
            </a:endParaRPr>
          </a:p>
        </p:txBody>
      </p:sp>
      <p:sp>
        <p:nvSpPr>
          <p:cNvPr id="415775" name="AutoShape 31"/>
          <p:cNvSpPr>
            <a:spLocks noChangeArrowheads="1"/>
          </p:cNvSpPr>
          <p:nvPr/>
        </p:nvSpPr>
        <p:spPr bwMode="auto">
          <a:xfrm>
            <a:off x="3430588" y="2995613"/>
            <a:ext cx="1379537" cy="449262"/>
          </a:xfrm>
          <a:prstGeom prst="chevron">
            <a:avLst>
              <a:gd name="adj" fmla="val 47482"/>
            </a:avLst>
          </a:prstGeom>
          <a:solidFill>
            <a:srgbClr val="4F6583"/>
          </a:solidFill>
          <a:ln w="12700" algn="ctr">
            <a:noFill/>
            <a:miter lim="800000"/>
            <a:headEnd/>
            <a:tailEnd/>
          </a:ln>
          <a:effectLst/>
        </p:spPr>
        <p:txBody>
          <a:bodyPr wrap="none" anchor="ctr"/>
          <a:lstStyle/>
          <a:p>
            <a:pPr algn="ctr"/>
            <a:endParaRPr lang="de-DE" sz="1600">
              <a:latin typeface="Arial Black" pitchFamily="34" charset="0"/>
              <a:cs typeface="Arial" pitchFamily="34" charset="0"/>
            </a:endParaRPr>
          </a:p>
        </p:txBody>
      </p:sp>
      <p:sp>
        <p:nvSpPr>
          <p:cNvPr id="415776" name="AutoShape 32"/>
          <p:cNvSpPr>
            <a:spLocks noChangeArrowheads="1"/>
          </p:cNvSpPr>
          <p:nvPr/>
        </p:nvSpPr>
        <p:spPr bwMode="auto">
          <a:xfrm>
            <a:off x="4643438" y="2995613"/>
            <a:ext cx="1381125" cy="449262"/>
          </a:xfrm>
          <a:prstGeom prst="chevron">
            <a:avLst>
              <a:gd name="adj" fmla="val 47536"/>
            </a:avLst>
          </a:prstGeom>
          <a:solidFill>
            <a:schemeClr val="hlink"/>
          </a:solidFill>
          <a:ln w="12700">
            <a:noFill/>
            <a:miter lim="800000"/>
            <a:headEnd/>
            <a:tailEnd/>
          </a:ln>
          <a:effectLst/>
        </p:spPr>
        <p:txBody>
          <a:bodyPr wrap="none" anchor="ctr"/>
          <a:lstStyle/>
          <a:p>
            <a:pPr algn="ctr"/>
            <a:endParaRPr lang="de-DE" sz="1600">
              <a:latin typeface="Arial Black" pitchFamily="34" charset="0"/>
              <a:cs typeface="Arial" pitchFamily="34" charset="0"/>
            </a:endParaRPr>
          </a:p>
        </p:txBody>
      </p:sp>
      <p:sp>
        <p:nvSpPr>
          <p:cNvPr id="415777" name="Rectangle 33"/>
          <p:cNvSpPr>
            <a:spLocks noChangeArrowheads="1"/>
          </p:cNvSpPr>
          <p:nvPr/>
        </p:nvSpPr>
        <p:spPr bwMode="auto">
          <a:xfrm flipH="1">
            <a:off x="2216150" y="3576638"/>
            <a:ext cx="635000" cy="422275"/>
          </a:xfrm>
          <a:prstGeom prst="rect">
            <a:avLst/>
          </a:prstGeom>
          <a:solidFill>
            <a:srgbClr val="C0C78B"/>
          </a:solidFill>
          <a:ln w="12700" algn="ctr">
            <a:noFill/>
            <a:miter lim="800000"/>
            <a:headEnd/>
            <a:tailEnd/>
          </a:ln>
          <a:effectLst/>
        </p:spPr>
        <p:txBody>
          <a:bodyPr wrap="none" anchor="ctr"/>
          <a:lstStyle/>
          <a:p>
            <a:pPr algn="ctr" eaLnBrk="1" hangingPunct="1">
              <a:lnSpc>
                <a:spcPct val="85000"/>
              </a:lnSpc>
            </a:pPr>
            <a:r>
              <a:rPr lang="en-US" sz="1600" b="1">
                <a:latin typeface="Arial" pitchFamily="34" charset="0"/>
              </a:rPr>
              <a:t>Leg-</a:t>
            </a:r>
            <a:br>
              <a:rPr lang="en-US" sz="1600" b="1">
                <a:latin typeface="Arial" pitchFamily="34" charset="0"/>
              </a:rPr>
            </a:br>
            <a:r>
              <a:rPr lang="en-US" sz="1600" b="1">
                <a:latin typeface="Arial" pitchFamily="34" charset="0"/>
              </a:rPr>
              <a:t>acy</a:t>
            </a:r>
          </a:p>
        </p:txBody>
      </p:sp>
      <p:sp>
        <p:nvSpPr>
          <p:cNvPr id="415778" name="Oval 34"/>
          <p:cNvSpPr>
            <a:spLocks noChangeArrowheads="1"/>
          </p:cNvSpPr>
          <p:nvPr/>
        </p:nvSpPr>
        <p:spPr bwMode="auto">
          <a:xfrm>
            <a:off x="4495800" y="3038475"/>
            <a:ext cx="720725" cy="377825"/>
          </a:xfrm>
          <a:prstGeom prst="ellipse">
            <a:avLst/>
          </a:prstGeom>
          <a:solidFill>
            <a:schemeClr val="bg1"/>
          </a:solidFill>
          <a:ln w="28575" algn="ctr">
            <a:solidFill>
              <a:schemeClr val="accent1"/>
            </a:solidFill>
            <a:round/>
            <a:headEnd/>
            <a:tailEnd/>
          </a:ln>
          <a:effectLst/>
        </p:spPr>
        <p:txBody>
          <a:bodyPr wrap="none" lIns="90000" tIns="46800" rIns="90000" bIns="46800" anchor="ctr"/>
          <a:lstStyle/>
          <a:p>
            <a:pPr algn="ctr" eaLnBrk="1" hangingPunct="1"/>
            <a:r>
              <a:rPr lang="en-US" sz="1600" b="1">
                <a:latin typeface="Arial" pitchFamily="34" charset="0"/>
              </a:rPr>
              <a:t>A2A</a:t>
            </a:r>
          </a:p>
        </p:txBody>
      </p:sp>
      <p:sp>
        <p:nvSpPr>
          <p:cNvPr id="415779" name="AutoShape 35"/>
          <p:cNvSpPr>
            <a:spLocks noChangeArrowheads="1"/>
          </p:cNvSpPr>
          <p:nvPr/>
        </p:nvSpPr>
        <p:spPr bwMode="auto">
          <a:xfrm>
            <a:off x="2398713" y="2995613"/>
            <a:ext cx="376237" cy="449262"/>
          </a:xfrm>
          <a:prstGeom prst="chevron">
            <a:avLst>
              <a:gd name="adj" fmla="val 59069"/>
            </a:avLst>
          </a:prstGeom>
          <a:solidFill>
            <a:srgbClr val="C0C78B"/>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80" name="AutoShape 36"/>
          <p:cNvSpPr>
            <a:spLocks noChangeArrowheads="1"/>
          </p:cNvSpPr>
          <p:nvPr/>
        </p:nvSpPr>
        <p:spPr bwMode="auto">
          <a:xfrm>
            <a:off x="5524500" y="2995613"/>
            <a:ext cx="376238" cy="449262"/>
          </a:xfrm>
          <a:prstGeom prst="chevron">
            <a:avLst>
              <a:gd name="adj" fmla="val 59069"/>
            </a:avLst>
          </a:prstGeom>
          <a:solidFill>
            <a:srgbClr val="C0C78B"/>
          </a:solidFill>
          <a:ln w="12700" algn="ctr">
            <a:noFill/>
            <a:miter lim="800000"/>
            <a:headEnd/>
            <a:tailEnd/>
          </a:ln>
          <a:effectLst/>
        </p:spPr>
        <p:txBody>
          <a:bodyPr wrap="none" anchor="ctr"/>
          <a:lstStyle/>
          <a:p>
            <a:pPr algn="ctr" eaLnBrk="1" hangingPunct="1">
              <a:lnSpc>
                <a:spcPct val="85000"/>
              </a:lnSpc>
            </a:pPr>
            <a:endParaRPr lang="de-DE" sz="1600" b="1">
              <a:latin typeface="Arial" pitchFamily="34" charset="0"/>
              <a:cs typeface="Arial" pitchFamily="34" charset="0"/>
            </a:endParaRPr>
          </a:p>
        </p:txBody>
      </p:sp>
      <p:sp>
        <p:nvSpPr>
          <p:cNvPr id="415781" name="Rectangle 37"/>
          <p:cNvSpPr>
            <a:spLocks noChangeArrowheads="1"/>
          </p:cNvSpPr>
          <p:nvPr/>
        </p:nvSpPr>
        <p:spPr bwMode="auto">
          <a:xfrm>
            <a:off x="2073275" y="1331913"/>
            <a:ext cx="4114800" cy="1122362"/>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82" name="Rectangle 38"/>
          <p:cNvSpPr>
            <a:spLocks noChangeArrowheads="1"/>
          </p:cNvSpPr>
          <p:nvPr/>
        </p:nvSpPr>
        <p:spPr bwMode="auto">
          <a:xfrm>
            <a:off x="6492875" y="1331913"/>
            <a:ext cx="2432050" cy="1122362"/>
          </a:xfrm>
          <a:prstGeom prst="rect">
            <a:avLst/>
          </a:prstGeom>
          <a:solidFill>
            <a:srgbClr val="D0D7E2"/>
          </a:solidFill>
          <a:ln w="12700" algn="ctr">
            <a:noFill/>
            <a:miter lim="800000"/>
            <a:headEnd/>
            <a:tailEnd/>
          </a:ln>
          <a:effectLst/>
        </p:spPr>
        <p:txBody>
          <a:bodyPr wrap="none"/>
          <a:lstStyle/>
          <a:p>
            <a:pPr algn="ctr" eaLnBrk="1" hangingPunct="1"/>
            <a:endParaRPr lang="de-DE" sz="1600" b="1">
              <a:latin typeface="Arial" pitchFamily="34" charset="0"/>
            </a:endParaRPr>
          </a:p>
        </p:txBody>
      </p:sp>
      <p:sp>
        <p:nvSpPr>
          <p:cNvPr id="415783" name="Text Box 39"/>
          <p:cNvSpPr txBox="1">
            <a:spLocks noChangeArrowheads="1"/>
          </p:cNvSpPr>
          <p:nvPr/>
        </p:nvSpPr>
        <p:spPr bwMode="auto">
          <a:xfrm>
            <a:off x="234950" y="1712913"/>
            <a:ext cx="1497013" cy="366712"/>
          </a:xfrm>
          <a:prstGeom prst="rect">
            <a:avLst/>
          </a:prstGeom>
          <a:noFill/>
          <a:ln w="12700">
            <a:noFill/>
            <a:miter lim="800000"/>
            <a:headEnd/>
            <a:tailEnd/>
          </a:ln>
          <a:effectLst/>
        </p:spPr>
        <p:txBody>
          <a:bodyPr lIns="90000" tIns="46800" rIns="90000" bIns="46800">
            <a:spAutoFit/>
          </a:bodyPr>
          <a:lstStyle/>
          <a:p>
            <a:pPr algn="ctr" eaLnBrk="1" hangingPunct="1"/>
            <a:r>
              <a:rPr lang="en-US" sz="1800">
                <a:latin typeface="Arial Black" pitchFamily="34" charset="0"/>
              </a:rPr>
              <a:t>People</a:t>
            </a:r>
            <a:endParaRPr lang="en-US" sz="1600" b="1">
              <a:latin typeface="Arial" pitchFamily="34" charset="0"/>
            </a:endParaRPr>
          </a:p>
        </p:txBody>
      </p:sp>
      <p:sp>
        <p:nvSpPr>
          <p:cNvPr id="415784" name="Line 40"/>
          <p:cNvSpPr>
            <a:spLocks noChangeShapeType="1"/>
          </p:cNvSpPr>
          <p:nvPr/>
        </p:nvSpPr>
        <p:spPr bwMode="auto">
          <a:xfrm>
            <a:off x="2911475" y="1631950"/>
            <a:ext cx="609600" cy="0"/>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785" name="Line 41"/>
          <p:cNvSpPr>
            <a:spLocks noChangeShapeType="1"/>
          </p:cNvSpPr>
          <p:nvPr/>
        </p:nvSpPr>
        <p:spPr bwMode="auto">
          <a:xfrm>
            <a:off x="2911475" y="2154238"/>
            <a:ext cx="609600" cy="0"/>
          </a:xfrm>
          <a:prstGeom prst="line">
            <a:avLst/>
          </a:prstGeom>
          <a:noFill/>
          <a:ln w="19050">
            <a:solidFill>
              <a:schemeClr val="hlink"/>
            </a:solidFill>
            <a:round/>
            <a:headEnd/>
            <a:tailEnd/>
          </a:ln>
          <a:effectLst/>
        </p:spPr>
        <p:txBody>
          <a:bodyPr lIns="90000" tIns="46800" rIns="90000" bIns="46800" anchor="ctr"/>
          <a:lstStyle/>
          <a:p>
            <a:endParaRPr lang="de-DE"/>
          </a:p>
        </p:txBody>
      </p:sp>
      <p:grpSp>
        <p:nvGrpSpPr>
          <p:cNvPr id="2" name="Group 42"/>
          <p:cNvGrpSpPr>
            <a:grpSpLocks/>
          </p:cNvGrpSpPr>
          <p:nvPr/>
        </p:nvGrpSpPr>
        <p:grpSpPr bwMode="auto">
          <a:xfrm>
            <a:off x="2611438" y="1452563"/>
            <a:ext cx="371475" cy="879475"/>
            <a:chOff x="1386" y="672"/>
            <a:chExt cx="240" cy="576"/>
          </a:xfrm>
        </p:grpSpPr>
        <p:pic>
          <p:nvPicPr>
            <p:cNvPr id="415787" name="Picture 43" descr="man1"/>
            <p:cNvPicPr>
              <a:picLocks noChangeAspect="1" noChangeArrowheads="1"/>
            </p:cNvPicPr>
            <p:nvPr/>
          </p:nvPicPr>
          <p:blipFill>
            <a:blip r:embed="rId5" cstate="print">
              <a:lum contrast="12000"/>
            </a:blip>
            <a:srcRect/>
            <a:stretch>
              <a:fillRect/>
            </a:stretch>
          </p:blipFill>
          <p:spPr bwMode="auto">
            <a:xfrm>
              <a:off x="1386" y="672"/>
              <a:ext cx="240" cy="240"/>
            </a:xfrm>
            <a:prstGeom prst="rect">
              <a:avLst/>
            </a:prstGeom>
            <a:noFill/>
            <a:ln w="12700">
              <a:solidFill>
                <a:srgbClr val="B2B2B2"/>
              </a:solidFill>
              <a:miter lim="800000"/>
              <a:headEnd/>
              <a:tailEnd/>
            </a:ln>
            <a:effectLst/>
          </p:spPr>
        </p:pic>
        <p:pic>
          <p:nvPicPr>
            <p:cNvPr id="415788" name="Picture 44" descr="man2"/>
            <p:cNvPicPr>
              <a:picLocks noChangeAspect="1" noChangeArrowheads="1"/>
            </p:cNvPicPr>
            <p:nvPr/>
          </p:nvPicPr>
          <p:blipFill>
            <a:blip r:embed="rId6" cstate="print">
              <a:lum contrast="6000"/>
            </a:blip>
            <a:srcRect/>
            <a:stretch>
              <a:fillRect/>
            </a:stretch>
          </p:blipFill>
          <p:spPr bwMode="auto">
            <a:xfrm>
              <a:off x="1386" y="1008"/>
              <a:ext cx="240" cy="240"/>
            </a:xfrm>
            <a:prstGeom prst="rect">
              <a:avLst/>
            </a:prstGeom>
            <a:noFill/>
            <a:ln w="12700">
              <a:solidFill>
                <a:srgbClr val="B2B2B2"/>
              </a:solidFill>
              <a:miter lim="800000"/>
              <a:headEnd/>
              <a:tailEnd/>
            </a:ln>
            <a:effectLst/>
          </p:spPr>
        </p:pic>
      </p:grpSp>
      <p:pic>
        <p:nvPicPr>
          <p:cNvPr id="415789" name="Picture 45" descr="portal_24JUL02"/>
          <p:cNvPicPr>
            <a:picLocks noChangeAspect="1" noChangeArrowheads="1"/>
          </p:cNvPicPr>
          <p:nvPr/>
        </p:nvPicPr>
        <p:blipFill>
          <a:blip r:embed="rId7" cstate="print"/>
          <a:srcRect/>
          <a:stretch>
            <a:fillRect/>
          </a:stretch>
        </p:blipFill>
        <p:spPr bwMode="auto">
          <a:xfrm>
            <a:off x="3116263" y="1466850"/>
            <a:ext cx="1317625" cy="852488"/>
          </a:xfrm>
          <a:prstGeom prst="rect">
            <a:avLst/>
          </a:prstGeom>
          <a:noFill/>
        </p:spPr>
      </p:pic>
      <p:sp>
        <p:nvSpPr>
          <p:cNvPr id="415790" name="Line 46"/>
          <p:cNvSpPr>
            <a:spLocks noChangeShapeType="1"/>
          </p:cNvSpPr>
          <p:nvPr/>
        </p:nvSpPr>
        <p:spPr bwMode="auto">
          <a:xfrm flipH="1" flipV="1">
            <a:off x="7808913" y="2305050"/>
            <a:ext cx="0" cy="673100"/>
          </a:xfrm>
          <a:prstGeom prst="line">
            <a:avLst/>
          </a:prstGeom>
          <a:noFill/>
          <a:ln w="57150">
            <a:solidFill>
              <a:srgbClr val="FF6600"/>
            </a:solidFill>
            <a:round/>
            <a:headEnd type="triangle" w="lg" len="med"/>
            <a:tailEnd type="triangle" w="lg" len="med"/>
          </a:ln>
          <a:effectLst/>
        </p:spPr>
        <p:txBody>
          <a:bodyPr lIns="90000" tIns="46800" rIns="90000" bIns="46800" anchor="ctr"/>
          <a:lstStyle/>
          <a:p>
            <a:endParaRPr lang="de-DE"/>
          </a:p>
        </p:txBody>
      </p:sp>
      <p:sp>
        <p:nvSpPr>
          <p:cNvPr id="415791" name="Oval 47"/>
          <p:cNvSpPr>
            <a:spLocks noChangeArrowheads="1"/>
          </p:cNvSpPr>
          <p:nvPr/>
        </p:nvSpPr>
        <p:spPr bwMode="auto">
          <a:xfrm>
            <a:off x="5827713" y="1417638"/>
            <a:ext cx="1057275" cy="1031875"/>
          </a:xfrm>
          <a:prstGeom prst="ellipse">
            <a:avLst/>
          </a:prstGeom>
          <a:noFill/>
          <a:ln w="38100">
            <a:solidFill>
              <a:schemeClr val="accent1"/>
            </a:solidFill>
            <a:prstDash val="sysDot"/>
            <a:round/>
            <a:headEnd/>
            <a:tailEnd/>
          </a:ln>
          <a:effectLst/>
        </p:spPr>
        <p:txBody>
          <a:bodyPr wrap="none" anchor="ctr"/>
          <a:lstStyle/>
          <a:p>
            <a:endParaRPr lang="de-DE"/>
          </a:p>
        </p:txBody>
      </p:sp>
      <p:sp>
        <p:nvSpPr>
          <p:cNvPr id="415792" name="Rectangle 48"/>
          <p:cNvSpPr>
            <a:spLocks noChangeArrowheads="1"/>
          </p:cNvSpPr>
          <p:nvPr/>
        </p:nvSpPr>
        <p:spPr bwMode="auto">
          <a:xfrm>
            <a:off x="5267325" y="2392363"/>
            <a:ext cx="508000" cy="228600"/>
          </a:xfrm>
          <a:prstGeom prst="rect">
            <a:avLst/>
          </a:prstGeom>
          <a:noFill/>
          <a:ln w="9525">
            <a:noFill/>
            <a:miter lim="800000"/>
            <a:headEnd/>
            <a:tailEnd/>
          </a:ln>
          <a:effectLst/>
        </p:spPr>
        <p:txBody>
          <a:bodyPr lIns="0" tIns="0" rIns="0" bIns="0">
            <a:spAutoFit/>
          </a:bodyPr>
          <a:lstStyle/>
          <a:p>
            <a:pPr algn="ctr"/>
            <a:r>
              <a:rPr lang="de-DE" sz="500" b="1">
                <a:solidFill>
                  <a:schemeClr val="hlink"/>
                </a:solidFill>
                <a:latin typeface="Arial" pitchFamily="34" charset="0"/>
                <a:cs typeface="Arial" pitchFamily="34" charset="0"/>
              </a:rPr>
              <a:t> </a:t>
            </a:r>
            <a:endParaRPr lang="en-US" sz="500" b="1">
              <a:solidFill>
                <a:schemeClr val="hlink"/>
              </a:solidFill>
              <a:latin typeface="Arial" pitchFamily="34" charset="0"/>
              <a:cs typeface="Arial" pitchFamily="34" charset="0"/>
            </a:endParaRPr>
          </a:p>
          <a:p>
            <a:pPr algn="ctr"/>
            <a:endParaRPr lang="en-US" sz="500" b="1">
              <a:solidFill>
                <a:schemeClr val="hlink"/>
              </a:solidFill>
              <a:latin typeface="Arial" pitchFamily="34" charset="0"/>
              <a:cs typeface="Arial" pitchFamily="34" charset="0"/>
            </a:endParaRPr>
          </a:p>
          <a:p>
            <a:pPr algn="ctr"/>
            <a:r>
              <a:rPr lang="en-US" sz="500" b="1">
                <a:solidFill>
                  <a:schemeClr val="hlink"/>
                </a:solidFill>
                <a:latin typeface="Arial" pitchFamily="34" charset="0"/>
                <a:cs typeface="Arial" pitchFamily="34" charset="0"/>
              </a:rPr>
              <a:t> </a:t>
            </a:r>
          </a:p>
        </p:txBody>
      </p:sp>
      <p:pic>
        <p:nvPicPr>
          <p:cNvPr id="415793" name="Picture 49" descr="03"/>
          <p:cNvPicPr>
            <a:picLocks noChangeArrowheads="1"/>
          </p:cNvPicPr>
          <p:nvPr/>
        </p:nvPicPr>
        <p:blipFill>
          <a:blip r:embed="rId8" cstate="print">
            <a:grayscl/>
          </a:blip>
          <a:srcRect/>
          <a:stretch>
            <a:fillRect/>
          </a:stretch>
        </p:blipFill>
        <p:spPr bwMode="auto">
          <a:xfrm>
            <a:off x="6475413" y="1374775"/>
            <a:ext cx="319087" cy="276225"/>
          </a:xfrm>
          <a:prstGeom prst="rect">
            <a:avLst/>
          </a:prstGeom>
          <a:noFill/>
          <a:ln w="9525">
            <a:solidFill>
              <a:schemeClr val="bg2"/>
            </a:solidFill>
            <a:miter lim="800000"/>
            <a:headEnd/>
            <a:tailEnd/>
          </a:ln>
        </p:spPr>
      </p:pic>
      <p:pic>
        <p:nvPicPr>
          <p:cNvPr id="415794" name="Picture 50" descr="04"/>
          <p:cNvPicPr>
            <a:picLocks noChangeArrowheads="1"/>
          </p:cNvPicPr>
          <p:nvPr/>
        </p:nvPicPr>
        <p:blipFill>
          <a:blip r:embed="rId9" cstate="print">
            <a:grayscl/>
          </a:blip>
          <a:srcRect/>
          <a:stretch>
            <a:fillRect/>
          </a:stretch>
        </p:blipFill>
        <p:spPr bwMode="auto">
          <a:xfrm>
            <a:off x="6508750" y="2082800"/>
            <a:ext cx="317500" cy="276225"/>
          </a:xfrm>
          <a:prstGeom prst="rect">
            <a:avLst/>
          </a:prstGeom>
          <a:noFill/>
          <a:ln w="9525">
            <a:solidFill>
              <a:schemeClr val="bg2"/>
            </a:solidFill>
            <a:miter lim="800000"/>
            <a:headEnd/>
            <a:tailEnd/>
          </a:ln>
          <a:effectLst/>
        </p:spPr>
      </p:pic>
      <p:pic>
        <p:nvPicPr>
          <p:cNvPr id="415795" name="Picture 51" descr="Supplier"/>
          <p:cNvPicPr>
            <a:picLocks noChangeArrowheads="1"/>
          </p:cNvPicPr>
          <p:nvPr/>
        </p:nvPicPr>
        <p:blipFill>
          <a:blip r:embed="rId10" cstate="print">
            <a:grayscl/>
          </a:blip>
          <a:srcRect/>
          <a:stretch>
            <a:fillRect/>
          </a:stretch>
        </p:blipFill>
        <p:spPr bwMode="auto">
          <a:xfrm>
            <a:off x="5900738" y="2092325"/>
            <a:ext cx="319087" cy="276225"/>
          </a:xfrm>
          <a:prstGeom prst="rect">
            <a:avLst/>
          </a:prstGeom>
          <a:noFill/>
          <a:ln w="9525">
            <a:solidFill>
              <a:schemeClr val="bg2"/>
            </a:solidFill>
            <a:miter lim="800000"/>
            <a:headEnd/>
            <a:tailEnd/>
          </a:ln>
          <a:effectLst/>
        </p:spPr>
      </p:pic>
      <p:pic>
        <p:nvPicPr>
          <p:cNvPr id="415796" name="Picture 52" descr="01"/>
          <p:cNvPicPr>
            <a:picLocks noChangeArrowheads="1"/>
          </p:cNvPicPr>
          <p:nvPr/>
        </p:nvPicPr>
        <p:blipFill>
          <a:blip r:embed="rId11" cstate="print">
            <a:grayscl/>
          </a:blip>
          <a:srcRect/>
          <a:stretch>
            <a:fillRect/>
          </a:stretch>
        </p:blipFill>
        <p:spPr bwMode="auto">
          <a:xfrm>
            <a:off x="5916613" y="1385888"/>
            <a:ext cx="319087" cy="276225"/>
          </a:xfrm>
          <a:prstGeom prst="rect">
            <a:avLst/>
          </a:prstGeom>
          <a:noFill/>
          <a:ln w="9525">
            <a:solidFill>
              <a:schemeClr val="bg2"/>
            </a:solidFill>
            <a:miter lim="800000"/>
            <a:headEnd/>
            <a:tailEnd/>
          </a:ln>
        </p:spPr>
      </p:pic>
      <p:sp>
        <p:nvSpPr>
          <p:cNvPr id="415797" name="Rectangle 53"/>
          <p:cNvSpPr>
            <a:spLocks noChangeArrowheads="1"/>
          </p:cNvSpPr>
          <p:nvPr/>
        </p:nvSpPr>
        <p:spPr bwMode="auto">
          <a:xfrm>
            <a:off x="5729288" y="1792288"/>
            <a:ext cx="1196975" cy="298450"/>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r>
              <a:rPr lang="en-US" sz="1400" b="1">
                <a:latin typeface="Arial" pitchFamily="34" charset="0"/>
              </a:rPr>
              <a:t>collaboration</a:t>
            </a:r>
          </a:p>
        </p:txBody>
      </p:sp>
      <p:sp>
        <p:nvSpPr>
          <p:cNvPr id="415798" name="Oval 54"/>
          <p:cNvSpPr>
            <a:spLocks noChangeArrowheads="1"/>
          </p:cNvSpPr>
          <p:nvPr/>
        </p:nvSpPr>
        <p:spPr bwMode="auto">
          <a:xfrm>
            <a:off x="5961063" y="3038475"/>
            <a:ext cx="720725" cy="377825"/>
          </a:xfrm>
          <a:prstGeom prst="ellipse">
            <a:avLst/>
          </a:prstGeom>
          <a:solidFill>
            <a:schemeClr val="bg1"/>
          </a:solidFill>
          <a:ln w="28575" algn="ctr">
            <a:solidFill>
              <a:schemeClr val="accent1"/>
            </a:solidFill>
            <a:round/>
            <a:headEnd/>
            <a:tailEnd/>
          </a:ln>
          <a:effectLst/>
        </p:spPr>
        <p:txBody>
          <a:bodyPr wrap="none" lIns="90000" tIns="46800" rIns="90000" bIns="46800" anchor="ctr"/>
          <a:lstStyle/>
          <a:p>
            <a:pPr algn="ctr" eaLnBrk="1" hangingPunct="1"/>
            <a:r>
              <a:rPr lang="en-US" sz="1600" b="1">
                <a:latin typeface="Arial" pitchFamily="34" charset="0"/>
              </a:rPr>
              <a:t>B2B</a:t>
            </a:r>
          </a:p>
        </p:txBody>
      </p:sp>
      <p:sp>
        <p:nvSpPr>
          <p:cNvPr id="415799" name="Rectangle 55"/>
          <p:cNvSpPr>
            <a:spLocks noChangeArrowheads="1"/>
          </p:cNvSpPr>
          <p:nvPr/>
        </p:nvSpPr>
        <p:spPr bwMode="auto">
          <a:xfrm>
            <a:off x="3373438" y="1797050"/>
            <a:ext cx="609600" cy="290513"/>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r>
              <a:rPr lang="en-US" sz="1400" b="1">
                <a:latin typeface="Arial" pitchFamily="34" charset="0"/>
              </a:rPr>
              <a:t>roles</a:t>
            </a:r>
          </a:p>
        </p:txBody>
      </p:sp>
      <p:sp>
        <p:nvSpPr>
          <p:cNvPr id="415800" name="Text Box 56"/>
          <p:cNvSpPr txBox="1">
            <a:spLocks noChangeArrowheads="1"/>
          </p:cNvSpPr>
          <p:nvPr/>
        </p:nvSpPr>
        <p:spPr bwMode="auto">
          <a:xfrm>
            <a:off x="234950" y="885825"/>
            <a:ext cx="1497013" cy="366713"/>
          </a:xfrm>
          <a:prstGeom prst="rect">
            <a:avLst/>
          </a:prstGeom>
          <a:noFill/>
          <a:ln w="12700">
            <a:noFill/>
            <a:miter lim="800000"/>
            <a:headEnd/>
            <a:tailEnd/>
          </a:ln>
          <a:effectLst/>
        </p:spPr>
        <p:txBody>
          <a:bodyPr lIns="90000" tIns="46800" rIns="90000" bIns="46800">
            <a:spAutoFit/>
          </a:bodyPr>
          <a:lstStyle/>
          <a:p>
            <a:pPr algn="ctr" eaLnBrk="1" hangingPunct="1"/>
            <a:r>
              <a:rPr lang="en-US" sz="1800">
                <a:latin typeface="Arial Black" pitchFamily="34" charset="0"/>
              </a:rPr>
              <a:t>Devices</a:t>
            </a:r>
            <a:endParaRPr lang="en-US" sz="1600" b="1">
              <a:latin typeface="Arial" pitchFamily="34" charset="0"/>
            </a:endParaRPr>
          </a:p>
        </p:txBody>
      </p:sp>
      <p:pic>
        <p:nvPicPr>
          <p:cNvPr id="415801" name="Picture 57" descr="retail"/>
          <p:cNvPicPr>
            <a:picLocks noChangeAspect="1" noChangeArrowheads="1"/>
          </p:cNvPicPr>
          <p:nvPr/>
        </p:nvPicPr>
        <p:blipFill>
          <a:blip r:embed="rId12" cstate="print">
            <a:lum contrast="6000"/>
          </a:blip>
          <a:srcRect/>
          <a:stretch>
            <a:fillRect/>
          </a:stretch>
        </p:blipFill>
        <p:spPr bwMode="auto">
          <a:xfrm>
            <a:off x="4060825" y="1981200"/>
            <a:ext cx="392113" cy="331788"/>
          </a:xfrm>
          <a:prstGeom prst="rect">
            <a:avLst/>
          </a:prstGeom>
          <a:noFill/>
          <a:ln w="9525">
            <a:solidFill>
              <a:schemeClr val="bg2"/>
            </a:solidFill>
            <a:miter lim="800000"/>
            <a:headEnd/>
            <a:tailEnd/>
          </a:ln>
        </p:spPr>
      </p:pic>
      <p:sp>
        <p:nvSpPr>
          <p:cNvPr id="415802" name="Rectangle 58"/>
          <p:cNvSpPr>
            <a:spLocks noChangeArrowheads="1"/>
          </p:cNvSpPr>
          <p:nvPr/>
        </p:nvSpPr>
        <p:spPr bwMode="auto">
          <a:xfrm>
            <a:off x="4402138" y="1808163"/>
            <a:ext cx="1000125" cy="466725"/>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lnSpc>
                <a:spcPct val="90000"/>
              </a:lnSpc>
            </a:pPr>
            <a:r>
              <a:rPr lang="en-US" sz="1400" b="1">
                <a:latin typeface="Arial" pitchFamily="34" charset="0"/>
              </a:rPr>
              <a:t>embedded</a:t>
            </a:r>
            <a:br>
              <a:rPr lang="en-US" sz="1400" b="1">
                <a:latin typeface="Arial" pitchFamily="34" charset="0"/>
              </a:rPr>
            </a:br>
            <a:r>
              <a:rPr lang="en-US" sz="1400" b="1">
                <a:latin typeface="Arial" pitchFamily="34" charset="0"/>
              </a:rPr>
              <a:t>analytics</a:t>
            </a:r>
          </a:p>
        </p:txBody>
      </p:sp>
      <p:sp>
        <p:nvSpPr>
          <p:cNvPr id="415803" name="Line 59"/>
          <p:cNvSpPr>
            <a:spLocks noChangeShapeType="1"/>
          </p:cNvSpPr>
          <p:nvPr/>
        </p:nvSpPr>
        <p:spPr bwMode="auto">
          <a:xfrm flipH="1" flipV="1">
            <a:off x="3678238" y="2305050"/>
            <a:ext cx="0" cy="673100"/>
          </a:xfrm>
          <a:prstGeom prst="line">
            <a:avLst/>
          </a:prstGeom>
          <a:noFill/>
          <a:ln w="57150">
            <a:solidFill>
              <a:srgbClr val="FF6600"/>
            </a:solidFill>
            <a:round/>
            <a:headEnd type="triangle" w="lg" len="med"/>
            <a:tailEnd type="triangle" w="lg" len="med"/>
          </a:ln>
          <a:effectLst/>
        </p:spPr>
        <p:txBody>
          <a:bodyPr lIns="90000" tIns="46800" rIns="90000" bIns="46800" anchor="ctr"/>
          <a:lstStyle/>
          <a:p>
            <a:endParaRPr lang="de-DE"/>
          </a:p>
        </p:txBody>
      </p:sp>
      <p:sp>
        <p:nvSpPr>
          <p:cNvPr id="415804" name="Line 60"/>
          <p:cNvSpPr>
            <a:spLocks noChangeShapeType="1"/>
          </p:cNvSpPr>
          <p:nvPr/>
        </p:nvSpPr>
        <p:spPr bwMode="auto">
          <a:xfrm flipH="1" flipV="1">
            <a:off x="4275138" y="2303463"/>
            <a:ext cx="0" cy="673100"/>
          </a:xfrm>
          <a:prstGeom prst="line">
            <a:avLst/>
          </a:prstGeom>
          <a:noFill/>
          <a:ln w="57150">
            <a:solidFill>
              <a:srgbClr val="FF6600"/>
            </a:solidFill>
            <a:round/>
            <a:headEnd type="none" w="lg" len="med"/>
            <a:tailEnd type="triangle" w="lg" len="med"/>
          </a:ln>
          <a:effectLst/>
        </p:spPr>
        <p:txBody>
          <a:bodyPr lIns="90000" tIns="46800" rIns="90000" bIns="46800" anchor="ctr"/>
          <a:lstStyle/>
          <a:p>
            <a:endParaRPr lang="de-DE"/>
          </a:p>
        </p:txBody>
      </p:sp>
      <p:sp>
        <p:nvSpPr>
          <p:cNvPr id="415805" name="Rectangle 61"/>
          <p:cNvSpPr>
            <a:spLocks noChangeArrowheads="1"/>
          </p:cNvSpPr>
          <p:nvPr/>
        </p:nvSpPr>
        <p:spPr bwMode="auto">
          <a:xfrm>
            <a:off x="3962400" y="2574925"/>
            <a:ext cx="609600" cy="290513"/>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r>
              <a:rPr lang="en-US" sz="1400" b="1">
                <a:latin typeface="Arial" pitchFamily="34" charset="0"/>
              </a:rPr>
              <a:t>alerts</a:t>
            </a:r>
          </a:p>
        </p:txBody>
      </p:sp>
      <p:pic>
        <p:nvPicPr>
          <p:cNvPr id="415806" name="Picture 62" descr="7500_small"/>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2586038" y="671513"/>
            <a:ext cx="355600" cy="641350"/>
          </a:xfrm>
          <a:prstGeom prst="rect">
            <a:avLst/>
          </a:prstGeom>
          <a:noFill/>
        </p:spPr>
      </p:pic>
      <p:pic>
        <p:nvPicPr>
          <p:cNvPr id="415808" name="Picture 64" descr="8600_3qtr_left_66x57">
            <a:hlinkClick r:id="rId14"/>
          </p:cNvPr>
          <p:cNvPicPr>
            <a:picLocks noChangeAspect="1" noChangeArrowheads="1"/>
          </p:cNvPicPr>
          <p:nvPr/>
        </p:nvPicPr>
        <p:blipFill>
          <a:blip r:embed="rId15" cstate="print">
            <a:clrChange>
              <a:clrFrom>
                <a:srgbClr val="FFFFFF"/>
              </a:clrFrom>
              <a:clrTo>
                <a:srgbClr val="FFFFFF">
                  <a:alpha val="0"/>
                </a:srgbClr>
              </a:clrTo>
            </a:clrChange>
          </a:blip>
          <a:srcRect/>
          <a:stretch>
            <a:fillRect/>
          </a:stretch>
        </p:blipFill>
        <p:spPr bwMode="auto">
          <a:xfrm>
            <a:off x="4545013" y="654050"/>
            <a:ext cx="868362" cy="749300"/>
          </a:xfrm>
          <a:prstGeom prst="rect">
            <a:avLst/>
          </a:prstGeom>
          <a:noFill/>
        </p:spPr>
      </p:pic>
      <p:sp>
        <p:nvSpPr>
          <p:cNvPr id="415809" name="Line 65"/>
          <p:cNvSpPr>
            <a:spLocks noChangeShapeType="1"/>
          </p:cNvSpPr>
          <p:nvPr/>
        </p:nvSpPr>
        <p:spPr bwMode="auto">
          <a:xfrm>
            <a:off x="8281988" y="1631950"/>
            <a:ext cx="609600" cy="0"/>
          </a:xfrm>
          <a:prstGeom prst="line">
            <a:avLst/>
          </a:prstGeom>
          <a:noFill/>
          <a:ln w="19050">
            <a:solidFill>
              <a:schemeClr val="hlink"/>
            </a:solidFill>
            <a:round/>
            <a:headEnd/>
            <a:tailEnd/>
          </a:ln>
          <a:effectLst/>
        </p:spPr>
        <p:txBody>
          <a:bodyPr lIns="90000" tIns="46800" rIns="90000" bIns="46800" anchor="ctr"/>
          <a:lstStyle/>
          <a:p>
            <a:endParaRPr lang="de-DE"/>
          </a:p>
        </p:txBody>
      </p:sp>
      <p:sp>
        <p:nvSpPr>
          <p:cNvPr id="415810" name="Line 66"/>
          <p:cNvSpPr>
            <a:spLocks noChangeShapeType="1"/>
          </p:cNvSpPr>
          <p:nvPr/>
        </p:nvSpPr>
        <p:spPr bwMode="auto">
          <a:xfrm>
            <a:off x="8281988" y="2089150"/>
            <a:ext cx="609600" cy="0"/>
          </a:xfrm>
          <a:prstGeom prst="line">
            <a:avLst/>
          </a:prstGeom>
          <a:noFill/>
          <a:ln w="19050">
            <a:solidFill>
              <a:schemeClr val="hlink"/>
            </a:solidFill>
            <a:round/>
            <a:headEnd/>
            <a:tailEnd/>
          </a:ln>
          <a:effectLst/>
        </p:spPr>
        <p:txBody>
          <a:bodyPr lIns="90000" tIns="46800" rIns="90000" bIns="46800" anchor="ctr"/>
          <a:lstStyle/>
          <a:p>
            <a:endParaRPr lang="de-DE"/>
          </a:p>
        </p:txBody>
      </p:sp>
      <p:grpSp>
        <p:nvGrpSpPr>
          <p:cNvPr id="3" name="Group 67"/>
          <p:cNvGrpSpPr>
            <a:grpSpLocks/>
          </p:cNvGrpSpPr>
          <p:nvPr/>
        </p:nvGrpSpPr>
        <p:grpSpPr bwMode="auto">
          <a:xfrm>
            <a:off x="8559800" y="1452563"/>
            <a:ext cx="371475" cy="879475"/>
            <a:chOff x="1386" y="672"/>
            <a:chExt cx="240" cy="576"/>
          </a:xfrm>
        </p:grpSpPr>
        <p:pic>
          <p:nvPicPr>
            <p:cNvPr id="415812" name="Picture 68" descr="man1"/>
            <p:cNvPicPr>
              <a:picLocks noChangeAspect="1" noChangeArrowheads="1"/>
            </p:cNvPicPr>
            <p:nvPr/>
          </p:nvPicPr>
          <p:blipFill>
            <a:blip r:embed="rId5" cstate="print">
              <a:lum contrast="12000"/>
            </a:blip>
            <a:srcRect/>
            <a:stretch>
              <a:fillRect/>
            </a:stretch>
          </p:blipFill>
          <p:spPr bwMode="auto">
            <a:xfrm>
              <a:off x="1386" y="672"/>
              <a:ext cx="240" cy="240"/>
            </a:xfrm>
            <a:prstGeom prst="rect">
              <a:avLst/>
            </a:prstGeom>
            <a:noFill/>
            <a:ln w="12700">
              <a:solidFill>
                <a:srgbClr val="B2B2B2"/>
              </a:solidFill>
              <a:miter lim="800000"/>
              <a:headEnd/>
              <a:tailEnd/>
            </a:ln>
            <a:effectLst/>
          </p:spPr>
        </p:pic>
        <p:pic>
          <p:nvPicPr>
            <p:cNvPr id="415813" name="Picture 69" descr="man2"/>
            <p:cNvPicPr>
              <a:picLocks noChangeAspect="1" noChangeArrowheads="1"/>
            </p:cNvPicPr>
            <p:nvPr/>
          </p:nvPicPr>
          <p:blipFill>
            <a:blip r:embed="rId6" cstate="print">
              <a:lum contrast="6000"/>
            </a:blip>
            <a:srcRect/>
            <a:stretch>
              <a:fillRect/>
            </a:stretch>
          </p:blipFill>
          <p:spPr bwMode="auto">
            <a:xfrm>
              <a:off x="1386" y="1008"/>
              <a:ext cx="240" cy="240"/>
            </a:xfrm>
            <a:prstGeom prst="rect">
              <a:avLst/>
            </a:prstGeom>
            <a:noFill/>
            <a:ln w="12700">
              <a:solidFill>
                <a:srgbClr val="B2B2B2"/>
              </a:solidFill>
              <a:miter lim="800000"/>
              <a:headEnd/>
              <a:tailEnd/>
            </a:ln>
            <a:effectLst/>
          </p:spPr>
        </p:pic>
      </p:grpSp>
      <p:pic>
        <p:nvPicPr>
          <p:cNvPr id="415814" name="Picture 70" descr="portal_24JUL02"/>
          <p:cNvPicPr>
            <a:picLocks noChangeAspect="1" noChangeArrowheads="1"/>
          </p:cNvPicPr>
          <p:nvPr/>
        </p:nvPicPr>
        <p:blipFill>
          <a:blip r:embed="rId7" cstate="print"/>
          <a:srcRect/>
          <a:stretch>
            <a:fillRect/>
          </a:stretch>
        </p:blipFill>
        <p:spPr bwMode="auto">
          <a:xfrm>
            <a:off x="7156450" y="1487488"/>
            <a:ext cx="1304925" cy="809625"/>
          </a:xfrm>
          <a:prstGeom prst="rect">
            <a:avLst/>
          </a:prstGeom>
          <a:noFill/>
        </p:spPr>
      </p:pic>
      <p:sp>
        <p:nvSpPr>
          <p:cNvPr id="415815" name="Rectangle 71"/>
          <p:cNvSpPr>
            <a:spLocks noChangeArrowheads="1"/>
          </p:cNvSpPr>
          <p:nvPr/>
        </p:nvSpPr>
        <p:spPr bwMode="auto">
          <a:xfrm>
            <a:off x="7497763" y="1797050"/>
            <a:ext cx="609600" cy="290513"/>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r>
              <a:rPr lang="en-US" sz="1400" b="1">
                <a:latin typeface="Arial" pitchFamily="34" charset="0"/>
              </a:rPr>
              <a:t>roles</a:t>
            </a:r>
          </a:p>
        </p:txBody>
      </p:sp>
      <p:sp>
        <p:nvSpPr>
          <p:cNvPr id="415816" name="Line 72"/>
          <p:cNvSpPr>
            <a:spLocks noChangeShapeType="1"/>
          </p:cNvSpPr>
          <p:nvPr/>
        </p:nvSpPr>
        <p:spPr bwMode="auto">
          <a:xfrm flipV="1">
            <a:off x="5586413" y="2251075"/>
            <a:ext cx="1665287" cy="704850"/>
          </a:xfrm>
          <a:prstGeom prst="line">
            <a:avLst/>
          </a:prstGeom>
          <a:noFill/>
          <a:ln w="57150">
            <a:solidFill>
              <a:srgbClr val="FF6600"/>
            </a:solidFill>
            <a:round/>
            <a:headEnd type="triangle" w="lg" len="med"/>
            <a:tailEnd type="triangle" w="lg" len="med"/>
          </a:ln>
          <a:effectLst/>
        </p:spPr>
        <p:txBody>
          <a:bodyPr lIns="90000" tIns="46800" rIns="90000" bIns="46800" anchor="ctr"/>
          <a:lstStyle/>
          <a:p>
            <a:endParaRPr lang="de-DE"/>
          </a:p>
        </p:txBody>
      </p:sp>
      <p:sp>
        <p:nvSpPr>
          <p:cNvPr id="415817" name="AutoShape 73"/>
          <p:cNvSpPr>
            <a:spLocks noChangeArrowheads="1"/>
          </p:cNvSpPr>
          <p:nvPr/>
        </p:nvSpPr>
        <p:spPr bwMode="auto">
          <a:xfrm flipH="1">
            <a:off x="4221163" y="3846513"/>
            <a:ext cx="152400" cy="152400"/>
          </a:xfrm>
          <a:prstGeom prst="rtTriangle">
            <a:avLst/>
          </a:prstGeom>
          <a:solidFill>
            <a:srgbClr val="C0C78B"/>
          </a:solidFill>
          <a:ln w="12700" algn="ctr">
            <a:noFill/>
            <a:miter lim="800000"/>
            <a:headEnd/>
            <a:tailEnd/>
          </a:ln>
          <a:effectLst/>
        </p:spPr>
        <p:txBody>
          <a:bodyPr wrap="none" anchor="ctr"/>
          <a:lstStyle/>
          <a:p>
            <a:endParaRPr lang="de-DE"/>
          </a:p>
        </p:txBody>
      </p:sp>
      <p:sp>
        <p:nvSpPr>
          <p:cNvPr id="415818" name="Text Box 74"/>
          <p:cNvSpPr txBox="1">
            <a:spLocks noChangeArrowheads="1"/>
          </p:cNvSpPr>
          <p:nvPr/>
        </p:nvSpPr>
        <p:spPr bwMode="auto">
          <a:xfrm>
            <a:off x="503238" y="4414838"/>
            <a:ext cx="974725" cy="641350"/>
          </a:xfrm>
          <a:prstGeom prst="rect">
            <a:avLst/>
          </a:prstGeom>
          <a:noFill/>
          <a:ln w="12700">
            <a:noFill/>
            <a:miter lim="800000"/>
            <a:headEnd/>
            <a:tailEnd/>
          </a:ln>
          <a:effectLst/>
        </p:spPr>
        <p:txBody>
          <a:bodyPr lIns="90000" tIns="46800" rIns="90000" bIns="46800">
            <a:spAutoFit/>
          </a:bodyPr>
          <a:lstStyle/>
          <a:p>
            <a:pPr algn="ctr" eaLnBrk="1" hangingPunct="1"/>
            <a:r>
              <a:rPr lang="en-US" sz="1800">
                <a:latin typeface="Arial Black" pitchFamily="34" charset="0"/>
              </a:rPr>
              <a:t>Smart</a:t>
            </a:r>
            <a:br>
              <a:rPr lang="en-US" sz="1800">
                <a:latin typeface="Arial Black" pitchFamily="34" charset="0"/>
              </a:rPr>
            </a:br>
            <a:r>
              <a:rPr lang="en-US" sz="1800">
                <a:latin typeface="Arial Black" pitchFamily="34" charset="0"/>
              </a:rPr>
              <a:t>Items</a:t>
            </a:r>
            <a:endParaRPr lang="en-US" sz="1600" b="1">
              <a:latin typeface="Arial" pitchFamily="34" charset="0"/>
            </a:endParaRPr>
          </a:p>
        </p:txBody>
      </p:sp>
      <p:pic>
        <p:nvPicPr>
          <p:cNvPr id="415819" name="Picture 75" descr="s_lr_11230"/>
          <p:cNvPicPr>
            <a:picLocks noChangeAspect="1" noChangeArrowheads="1"/>
          </p:cNvPicPr>
          <p:nvPr/>
        </p:nvPicPr>
        <p:blipFill>
          <a:blip r:embed="rId16" cstate="print"/>
          <a:srcRect/>
          <a:stretch>
            <a:fillRect/>
          </a:stretch>
        </p:blipFill>
        <p:spPr bwMode="auto">
          <a:xfrm>
            <a:off x="8124825" y="5243513"/>
            <a:ext cx="731838" cy="1006475"/>
          </a:xfrm>
          <a:prstGeom prst="rect">
            <a:avLst/>
          </a:prstGeom>
          <a:noFill/>
        </p:spPr>
      </p:pic>
      <p:pic>
        <p:nvPicPr>
          <p:cNvPr id="415820" name="Picture 76" descr="s_lr_11218"/>
          <p:cNvPicPr>
            <a:picLocks noChangeAspect="1" noChangeArrowheads="1"/>
          </p:cNvPicPr>
          <p:nvPr/>
        </p:nvPicPr>
        <p:blipFill>
          <a:blip r:embed="rId17" cstate="print"/>
          <a:srcRect/>
          <a:stretch>
            <a:fillRect/>
          </a:stretch>
        </p:blipFill>
        <p:spPr bwMode="auto">
          <a:xfrm>
            <a:off x="2154238" y="5257800"/>
            <a:ext cx="992187" cy="992188"/>
          </a:xfrm>
          <a:prstGeom prst="rect">
            <a:avLst/>
          </a:prstGeom>
          <a:noFill/>
        </p:spPr>
      </p:pic>
      <p:pic>
        <p:nvPicPr>
          <p:cNvPr id="415821" name="Picture 77" descr="s_lr_11219"/>
          <p:cNvPicPr>
            <a:picLocks noChangeAspect="1" noChangeArrowheads="1"/>
          </p:cNvPicPr>
          <p:nvPr/>
        </p:nvPicPr>
        <p:blipFill>
          <a:blip r:embed="rId18" cstate="print"/>
          <a:srcRect/>
          <a:stretch>
            <a:fillRect/>
          </a:stretch>
        </p:blipFill>
        <p:spPr bwMode="auto">
          <a:xfrm>
            <a:off x="6507163" y="5260975"/>
            <a:ext cx="1565275" cy="976313"/>
          </a:xfrm>
          <a:prstGeom prst="rect">
            <a:avLst/>
          </a:prstGeom>
          <a:noFill/>
        </p:spPr>
      </p:pic>
      <p:pic>
        <p:nvPicPr>
          <p:cNvPr id="415822" name="Picture 78" descr="s_lr_11222"/>
          <p:cNvPicPr>
            <a:picLocks noChangeAspect="1" noChangeArrowheads="1"/>
          </p:cNvPicPr>
          <p:nvPr/>
        </p:nvPicPr>
        <p:blipFill>
          <a:blip r:embed="rId19" cstate="print"/>
          <a:srcRect/>
          <a:stretch>
            <a:fillRect/>
          </a:stretch>
        </p:blipFill>
        <p:spPr bwMode="auto">
          <a:xfrm>
            <a:off x="3243263" y="5284788"/>
            <a:ext cx="1068387" cy="966787"/>
          </a:xfrm>
          <a:prstGeom prst="rect">
            <a:avLst/>
          </a:prstGeom>
          <a:noFill/>
        </p:spPr>
      </p:pic>
      <p:pic>
        <p:nvPicPr>
          <p:cNvPr id="415823" name="Picture 79" descr="s_lr_11653"/>
          <p:cNvPicPr>
            <a:picLocks noChangeAspect="1" noChangeArrowheads="1"/>
          </p:cNvPicPr>
          <p:nvPr/>
        </p:nvPicPr>
        <p:blipFill>
          <a:blip r:embed="rId20" cstate="print"/>
          <a:srcRect/>
          <a:stretch>
            <a:fillRect/>
          </a:stretch>
        </p:blipFill>
        <p:spPr bwMode="auto">
          <a:xfrm>
            <a:off x="4383088" y="5280025"/>
            <a:ext cx="1724025" cy="960438"/>
          </a:xfrm>
          <a:prstGeom prst="rect">
            <a:avLst/>
          </a:prstGeom>
          <a:noFill/>
        </p:spPr>
      </p:pic>
      <p:grpSp>
        <p:nvGrpSpPr>
          <p:cNvPr id="4" name="Group 80"/>
          <p:cNvGrpSpPr>
            <a:grpSpLocks/>
          </p:cNvGrpSpPr>
          <p:nvPr/>
        </p:nvGrpSpPr>
        <p:grpSpPr bwMode="auto">
          <a:xfrm>
            <a:off x="2051050" y="4164013"/>
            <a:ext cx="6870700" cy="1228725"/>
            <a:chOff x="1292" y="2623"/>
            <a:chExt cx="4328" cy="774"/>
          </a:xfrm>
        </p:grpSpPr>
        <p:sp>
          <p:nvSpPr>
            <p:cNvPr id="415825" name="Rectangle 81"/>
            <p:cNvSpPr>
              <a:spLocks noChangeArrowheads="1"/>
            </p:cNvSpPr>
            <p:nvPr/>
          </p:nvSpPr>
          <p:spPr bwMode="auto">
            <a:xfrm>
              <a:off x="1292" y="2733"/>
              <a:ext cx="2592" cy="506"/>
            </a:xfrm>
            <a:prstGeom prst="rect">
              <a:avLst/>
            </a:prstGeom>
            <a:solidFill>
              <a:srgbClr val="D0D7E2"/>
            </a:solidFill>
            <a:ln w="12700" algn="ctr">
              <a:noFill/>
              <a:miter lim="800000"/>
              <a:headEnd/>
              <a:tailEnd/>
            </a:ln>
            <a:effectLst/>
          </p:spPr>
          <p:txBody>
            <a:bodyPr wrap="none"/>
            <a:lstStyle/>
            <a:p>
              <a:pPr algn="ctr" eaLnBrk="1" hangingPunct="1"/>
              <a:endParaRPr lang="de-DE" sz="1400" b="1">
                <a:latin typeface="Arial" pitchFamily="34" charset="0"/>
              </a:endParaRPr>
            </a:p>
          </p:txBody>
        </p:sp>
        <p:sp>
          <p:nvSpPr>
            <p:cNvPr id="415826" name="Rectangle 82"/>
            <p:cNvSpPr>
              <a:spLocks noChangeArrowheads="1"/>
            </p:cNvSpPr>
            <p:nvPr/>
          </p:nvSpPr>
          <p:spPr bwMode="auto">
            <a:xfrm>
              <a:off x="4100" y="2733"/>
              <a:ext cx="1520" cy="506"/>
            </a:xfrm>
            <a:prstGeom prst="rect">
              <a:avLst/>
            </a:prstGeom>
            <a:solidFill>
              <a:srgbClr val="D0D7E2"/>
            </a:solidFill>
            <a:ln w="12700" algn="ctr">
              <a:noFill/>
              <a:miter lim="800000"/>
              <a:headEnd/>
              <a:tailEnd/>
            </a:ln>
            <a:effectLst/>
          </p:spPr>
          <p:txBody>
            <a:bodyPr wrap="none"/>
            <a:lstStyle/>
            <a:p>
              <a:pPr algn="ctr" eaLnBrk="1" hangingPunct="1"/>
              <a:endParaRPr lang="de-DE" sz="1400" b="1">
                <a:latin typeface="Arial" pitchFamily="34" charset="0"/>
              </a:endParaRPr>
            </a:p>
          </p:txBody>
        </p:sp>
        <p:sp>
          <p:nvSpPr>
            <p:cNvPr id="415827" name="Line 83"/>
            <p:cNvSpPr>
              <a:spLocks noChangeShapeType="1"/>
            </p:cNvSpPr>
            <p:nvPr/>
          </p:nvSpPr>
          <p:spPr bwMode="auto">
            <a:xfrm>
              <a:off x="2812" y="2657"/>
              <a:ext cx="8" cy="717"/>
            </a:xfrm>
            <a:prstGeom prst="line">
              <a:avLst/>
            </a:prstGeom>
            <a:noFill/>
            <a:ln w="57150">
              <a:solidFill>
                <a:schemeClr val="accent1"/>
              </a:solidFill>
              <a:round/>
              <a:headEnd/>
              <a:tailEnd type="triangle" w="lg" len="med"/>
            </a:ln>
            <a:effectLst/>
          </p:spPr>
          <p:txBody>
            <a:bodyPr lIns="90000" tIns="46800" rIns="90000" bIns="46800" anchor="ctr"/>
            <a:lstStyle/>
            <a:p>
              <a:endParaRPr lang="de-DE"/>
            </a:p>
          </p:txBody>
        </p:sp>
        <p:sp>
          <p:nvSpPr>
            <p:cNvPr id="415828" name="Line 84"/>
            <p:cNvSpPr>
              <a:spLocks noChangeShapeType="1"/>
            </p:cNvSpPr>
            <p:nvPr/>
          </p:nvSpPr>
          <p:spPr bwMode="auto">
            <a:xfrm flipH="1" flipV="1">
              <a:off x="1897" y="2623"/>
              <a:ext cx="0" cy="774"/>
            </a:xfrm>
            <a:prstGeom prst="line">
              <a:avLst/>
            </a:prstGeom>
            <a:noFill/>
            <a:ln w="57150">
              <a:solidFill>
                <a:schemeClr val="accent1"/>
              </a:solidFill>
              <a:round/>
              <a:headEnd/>
              <a:tailEnd type="triangle" w="lg" len="med"/>
            </a:ln>
            <a:effectLst/>
          </p:spPr>
          <p:txBody>
            <a:bodyPr lIns="90000" tIns="46800" rIns="90000" bIns="46800" anchor="ctr"/>
            <a:lstStyle/>
            <a:p>
              <a:endParaRPr lang="de-DE"/>
            </a:p>
          </p:txBody>
        </p:sp>
        <p:sp>
          <p:nvSpPr>
            <p:cNvPr id="415829" name="Line 85"/>
            <p:cNvSpPr>
              <a:spLocks noChangeShapeType="1"/>
            </p:cNvSpPr>
            <p:nvPr/>
          </p:nvSpPr>
          <p:spPr bwMode="auto">
            <a:xfrm flipH="1" flipV="1">
              <a:off x="4858" y="2657"/>
              <a:ext cx="8" cy="693"/>
            </a:xfrm>
            <a:prstGeom prst="line">
              <a:avLst/>
            </a:prstGeom>
            <a:noFill/>
            <a:ln w="57150">
              <a:solidFill>
                <a:schemeClr val="accent1"/>
              </a:solidFill>
              <a:round/>
              <a:headEnd/>
              <a:tailEnd type="triangle" w="lg" len="med"/>
            </a:ln>
            <a:effectLst/>
          </p:spPr>
          <p:txBody>
            <a:bodyPr lIns="90000" tIns="46800" rIns="90000" bIns="46800" anchor="ctr"/>
            <a:lstStyle/>
            <a:p>
              <a:endParaRPr lang="de-DE"/>
            </a:p>
          </p:txBody>
        </p:sp>
        <p:sp>
          <p:nvSpPr>
            <p:cNvPr id="415830" name="Line 86"/>
            <p:cNvSpPr>
              <a:spLocks noChangeShapeType="1"/>
            </p:cNvSpPr>
            <p:nvPr/>
          </p:nvSpPr>
          <p:spPr bwMode="auto">
            <a:xfrm>
              <a:off x="3676" y="2633"/>
              <a:ext cx="8" cy="717"/>
            </a:xfrm>
            <a:prstGeom prst="line">
              <a:avLst/>
            </a:prstGeom>
            <a:noFill/>
            <a:ln w="57150">
              <a:solidFill>
                <a:schemeClr val="accent1"/>
              </a:solidFill>
              <a:round/>
              <a:headEnd type="triangle" w="lg" len="med"/>
              <a:tailEnd type="triangle" w="lg" len="med"/>
            </a:ln>
            <a:effectLst/>
          </p:spPr>
          <p:txBody>
            <a:bodyPr lIns="90000" tIns="46800" rIns="90000" bIns="46800" anchor="ctr"/>
            <a:lstStyle/>
            <a:p>
              <a:endParaRPr lang="de-DE"/>
            </a:p>
          </p:txBody>
        </p:sp>
        <p:sp>
          <p:nvSpPr>
            <p:cNvPr id="415831" name="Rectangle 87"/>
            <p:cNvSpPr>
              <a:spLocks noChangeArrowheads="1"/>
            </p:cNvSpPr>
            <p:nvPr/>
          </p:nvSpPr>
          <p:spPr bwMode="auto">
            <a:xfrm>
              <a:off x="1539" y="2834"/>
              <a:ext cx="3829" cy="295"/>
            </a:xfrm>
            <a:prstGeom prst="rect">
              <a:avLst/>
            </a:prstGeom>
            <a:solidFill>
              <a:schemeClr val="bg1"/>
            </a:solidFill>
            <a:ln w="19050" algn="ctr">
              <a:solidFill>
                <a:schemeClr val="accent1"/>
              </a:solidFill>
              <a:miter lim="800000"/>
              <a:headEnd/>
              <a:tailEnd/>
            </a:ln>
            <a:effectLst/>
          </p:spPr>
          <p:txBody>
            <a:bodyPr wrap="none" lIns="90000" tIns="46800" rIns="90000" bIns="46800" anchor="ctr"/>
            <a:lstStyle/>
            <a:p>
              <a:pPr algn="ctr" eaLnBrk="1" hangingPunct="1"/>
              <a:r>
                <a:rPr lang="en-US" sz="2000" b="1" dirty="0" smtClean="0">
                  <a:solidFill>
                    <a:srgbClr val="C00000"/>
                  </a:solidFill>
                  <a:latin typeface="Arial" pitchFamily="34" charset="0"/>
                </a:rPr>
                <a:t>Middleware &amp; Transcoders</a:t>
              </a:r>
              <a:endParaRPr lang="en-US" sz="2000" b="1" dirty="0">
                <a:solidFill>
                  <a:srgbClr val="C00000"/>
                </a:solidFill>
                <a:latin typeface="Arial" pitchFamily="34" charset="0"/>
              </a:endParaRPr>
            </a:p>
          </p:txBody>
        </p:sp>
      </p:grpSp>
      <p:sp>
        <p:nvSpPr>
          <p:cNvPr id="415834" name="Line 90"/>
          <p:cNvSpPr>
            <a:spLocks noChangeShapeType="1"/>
          </p:cNvSpPr>
          <p:nvPr/>
        </p:nvSpPr>
        <p:spPr bwMode="auto">
          <a:xfrm>
            <a:off x="1981200" y="4267200"/>
            <a:ext cx="7010400" cy="0"/>
          </a:xfrm>
          <a:prstGeom prst="line">
            <a:avLst/>
          </a:prstGeom>
          <a:noFill/>
          <a:ln w="38100">
            <a:solidFill>
              <a:srgbClr val="FF6600"/>
            </a:solidFill>
            <a:round/>
            <a:headEnd/>
            <a:tailEnd/>
          </a:ln>
          <a:effectLst/>
        </p:spPr>
        <p:txBody>
          <a:bodyPr lIns="90000" tIns="46800" rIns="90000" bIns="46800">
            <a:spAutoFit/>
          </a:bodyPr>
          <a:lstStyle/>
          <a:p>
            <a:endParaRPr lang="de-DE"/>
          </a:p>
        </p:txBody>
      </p:sp>
      <p:sp>
        <p:nvSpPr>
          <p:cNvPr id="415835" name="Text Box 91"/>
          <p:cNvSpPr txBox="1">
            <a:spLocks noChangeArrowheads="1"/>
          </p:cNvSpPr>
          <p:nvPr/>
        </p:nvSpPr>
        <p:spPr bwMode="auto">
          <a:xfrm>
            <a:off x="72554" y="4114800"/>
            <a:ext cx="1835150" cy="371513"/>
          </a:xfrm>
          <a:prstGeom prst="rect">
            <a:avLst/>
          </a:prstGeom>
          <a:noFill/>
          <a:ln w="12700">
            <a:noFill/>
            <a:miter lim="800000"/>
            <a:headEnd/>
            <a:tailEnd/>
          </a:ln>
          <a:effectLst/>
        </p:spPr>
        <p:txBody>
          <a:bodyPr wrap="square" lIns="90000" tIns="46800" rIns="90000" bIns="46800">
            <a:spAutoFit/>
          </a:bodyPr>
          <a:lstStyle/>
          <a:p>
            <a:pPr algn="ctr" eaLnBrk="1" hangingPunct="1"/>
            <a:r>
              <a:rPr lang="en-US" sz="1800" dirty="0" err="1" smtClean="0">
                <a:solidFill>
                  <a:srgbClr val="FF6600"/>
                </a:solidFill>
                <a:latin typeface="Arial Black" pitchFamily="34" charset="0"/>
              </a:rPr>
              <a:t>IoT</a:t>
            </a:r>
            <a:r>
              <a:rPr lang="en-US" sz="1800" dirty="0" smtClean="0">
                <a:solidFill>
                  <a:srgbClr val="FF6600"/>
                </a:solidFill>
                <a:latin typeface="Arial Black" pitchFamily="34" charset="0"/>
              </a:rPr>
              <a:t> Network</a:t>
            </a:r>
            <a:endParaRPr lang="en-US" sz="1600" b="1" dirty="0">
              <a:solidFill>
                <a:srgbClr val="FF6600"/>
              </a:solidFill>
              <a:latin typeface="Arial" pitchFamily="34" charset="0"/>
            </a:endParaRPr>
          </a:p>
        </p:txBody>
      </p:sp>
      <p:pic>
        <p:nvPicPr>
          <p:cNvPr id="90" name="Picture 2"/>
          <p:cNvPicPr>
            <a:picLocks noChangeAspect="1" noChangeArrowheads="1"/>
          </p:cNvPicPr>
          <p:nvPr/>
        </p:nvPicPr>
        <p:blipFill>
          <a:blip r:embed="rId21" cstate="print"/>
          <a:srcRect/>
          <a:stretch>
            <a:fillRect/>
          </a:stretch>
        </p:blipFill>
        <p:spPr bwMode="auto">
          <a:xfrm>
            <a:off x="264260" y="2978150"/>
            <a:ext cx="668942" cy="336588"/>
          </a:xfrm>
          <a:prstGeom prst="rect">
            <a:avLst/>
          </a:prstGeom>
          <a:noFill/>
          <a:ln w="9525">
            <a:noFill/>
            <a:miter lim="800000"/>
            <a:headEnd/>
            <a:tailEnd/>
          </a:ln>
        </p:spPr>
      </p:pic>
      <p:sp>
        <p:nvSpPr>
          <p:cNvPr id="415832" name="Rectangle 88"/>
          <p:cNvSpPr>
            <a:spLocks noChangeArrowheads="1"/>
          </p:cNvSpPr>
          <p:nvPr/>
        </p:nvSpPr>
        <p:spPr bwMode="auto">
          <a:xfrm>
            <a:off x="96838" y="238941"/>
            <a:ext cx="7329487" cy="1085185"/>
          </a:xfrm>
          <a:prstGeom prst="rect">
            <a:avLst/>
          </a:prstGeom>
          <a:solidFill>
            <a:schemeClr val="bg1"/>
          </a:solidFill>
          <a:ln w="9525">
            <a:noFill/>
            <a:miter lim="800000"/>
            <a:headEnd/>
            <a:tailEnd/>
          </a:ln>
          <a:effectLst/>
        </p:spPr>
        <p:txBody>
          <a:bodyPr anchor="ctr"/>
          <a:lstStyle/>
          <a:p>
            <a:r>
              <a:rPr lang="de-DE" sz="4000" dirty="0" smtClean="0">
                <a:solidFill>
                  <a:srgbClr val="C00000"/>
                </a:solidFill>
                <a:latin typeface="DINMittelschrift" pitchFamily="34" charset="0"/>
              </a:rPr>
              <a:t>Internet </a:t>
            </a:r>
            <a:r>
              <a:rPr lang="de-DE" sz="4000" dirty="0" err="1" smtClean="0">
                <a:solidFill>
                  <a:srgbClr val="C00000"/>
                </a:solidFill>
                <a:latin typeface="DINMittelschrift" pitchFamily="34" charset="0"/>
              </a:rPr>
              <a:t>of</a:t>
            </a:r>
            <a:r>
              <a:rPr lang="de-DE" sz="4000" dirty="0" smtClean="0">
                <a:solidFill>
                  <a:srgbClr val="C00000"/>
                </a:solidFill>
                <a:latin typeface="DINMittelschrift" pitchFamily="34" charset="0"/>
              </a:rPr>
              <a:t> Things </a:t>
            </a:r>
            <a:r>
              <a:rPr lang="de-DE" sz="4000" dirty="0" err="1" smtClean="0">
                <a:solidFill>
                  <a:srgbClr val="C00000"/>
                </a:solidFill>
                <a:latin typeface="DINMittelschrift" pitchFamily="34" charset="0"/>
              </a:rPr>
              <a:t>and</a:t>
            </a:r>
            <a:r>
              <a:rPr lang="de-DE" sz="4000" dirty="0" smtClean="0">
                <a:solidFill>
                  <a:srgbClr val="C00000"/>
                </a:solidFill>
                <a:latin typeface="DINMittelschrift" pitchFamily="34" charset="0"/>
              </a:rPr>
              <a:t> Services</a:t>
            </a:r>
            <a:endParaRPr lang="de-DE" sz="2000" dirty="0">
              <a:solidFill>
                <a:srgbClr val="C00000"/>
              </a:solidFill>
              <a:latin typeface="DINMittelschrift" pitchFamily="34" charset="0"/>
            </a:endParaRPr>
          </a:p>
        </p:txBody>
      </p:sp>
      <p:sp>
        <p:nvSpPr>
          <p:cNvPr id="91" name="Text Box 91"/>
          <p:cNvSpPr txBox="1">
            <a:spLocks noChangeArrowheads="1"/>
          </p:cNvSpPr>
          <p:nvPr/>
        </p:nvSpPr>
        <p:spPr bwMode="auto">
          <a:xfrm>
            <a:off x="128227" y="2182407"/>
            <a:ext cx="1835150" cy="648512"/>
          </a:xfrm>
          <a:prstGeom prst="rect">
            <a:avLst/>
          </a:prstGeom>
          <a:noFill/>
          <a:ln w="12700">
            <a:noFill/>
            <a:miter lim="800000"/>
            <a:headEnd/>
            <a:tailEnd/>
          </a:ln>
          <a:effectLst/>
        </p:spPr>
        <p:txBody>
          <a:bodyPr wrap="square" lIns="90000" tIns="46800" rIns="90000" bIns="46800">
            <a:spAutoFit/>
          </a:bodyPr>
          <a:lstStyle/>
          <a:p>
            <a:pPr algn="ctr" eaLnBrk="1" hangingPunct="1"/>
            <a:r>
              <a:rPr lang="en-US" dirty="0" smtClean="0">
                <a:solidFill>
                  <a:srgbClr val="FF6600"/>
                </a:solidFill>
                <a:latin typeface="Arial Black" pitchFamily="34" charset="0"/>
              </a:rPr>
              <a:t>User Presentation</a:t>
            </a:r>
            <a:endParaRPr lang="en-US" sz="1600" b="1" dirty="0">
              <a:solidFill>
                <a:srgbClr val="FF6600"/>
              </a:solidFill>
              <a:latin typeface="Arial" pitchFamily="34" charset="0"/>
            </a:endParaRPr>
          </a:p>
        </p:txBody>
      </p:sp>
      <p:sp>
        <p:nvSpPr>
          <p:cNvPr id="5" name="Rechteck 4"/>
          <p:cNvSpPr/>
          <p:nvPr/>
        </p:nvSpPr>
        <p:spPr>
          <a:xfrm>
            <a:off x="4495800" y="1331913"/>
            <a:ext cx="990600" cy="120650"/>
          </a:xfrm>
          <a:prstGeom prst="rect">
            <a:avLst/>
          </a:prstGeom>
          <a:solidFill>
            <a:srgbClr val="CED5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19671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58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58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499"/>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580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580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580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58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579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5790" grpId="0" animBg="1"/>
      <p:bldP spid="415803" grpId="0" animBg="1"/>
      <p:bldP spid="415804" grpId="0" animBg="1"/>
      <p:bldP spid="415805" grpId="0" animBg="1"/>
      <p:bldP spid="415816" grpId="0" animBg="1"/>
      <p:bldP spid="415834" grpId="0" animBg="1"/>
      <p:bldP spid="415835" grpId="0"/>
      <p:bldP spid="9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en-GB" dirty="0" smtClean="0"/>
              <a:t>Example: Linux Foundation </a:t>
            </a:r>
            <a:r>
              <a:rPr lang="en-GB" dirty="0" err="1" smtClean="0"/>
              <a:t>IoTivity</a:t>
            </a:r>
            <a:endParaRPr lang="en-GB" dirty="0"/>
          </a:p>
        </p:txBody>
      </p:sp>
      <p:pic>
        <p:nvPicPr>
          <p:cNvPr id="2050" name="Picture 2" descr="https://www.iotivity.org/sites/iotivity/files/pages/images/iotivity-architecture-small-v01.pn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78484" y="2122668"/>
            <a:ext cx="5940660" cy="39604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pen Interconnect Consortium"/>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4088" y="962434"/>
            <a:ext cx="3455225" cy="1224137"/>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isco_Logo_RGB_Screen_2col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505" y="3493312"/>
            <a:ext cx="952500" cy="5048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976" y="2787781"/>
            <a:ext cx="1285875" cy="41910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intel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29391" y="2240873"/>
            <a:ext cx="964892" cy="63682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amsu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795" y="2212851"/>
            <a:ext cx="1428750" cy="47625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amtel"/>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01580" y="5882867"/>
            <a:ext cx="1428750" cy="3524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woxGreen300_400x4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73648" y="3423216"/>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ableLabs_logo"/>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4029" y="5748431"/>
            <a:ext cx="2181225" cy="6000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AICT_LOGO"/>
          <p:cNvPicPr>
            <a:picLocks noChangeAspect="1" noChangeArrowheads="1"/>
          </p:cNvPicPr>
          <p:nvPr/>
        </p:nvPicPr>
        <p:blipFill>
          <a:blip r:embed="rId11">
            <a:clrChange>
              <a:clrFrom>
                <a:srgbClr val="FFFAFB"/>
              </a:clrFrom>
              <a:clrTo>
                <a:srgbClr val="FFFAFB">
                  <a:alpha val="0"/>
                </a:srgbClr>
              </a:clrTo>
            </a:clrChange>
            <a:extLst>
              <a:ext uri="{28A0092B-C50C-407E-A947-70E740481C1C}">
                <a14:useLocalDpi xmlns:a14="http://schemas.microsoft.com/office/drawing/2010/main" val="0"/>
              </a:ext>
            </a:extLst>
          </a:blip>
          <a:srcRect/>
          <a:stretch>
            <a:fillRect/>
          </a:stretch>
        </p:blipFill>
        <p:spPr bwMode="auto">
          <a:xfrm>
            <a:off x="539552" y="5730468"/>
            <a:ext cx="2819400" cy="657225"/>
          </a:xfrm>
          <a:prstGeom prst="rect">
            <a:avLst/>
          </a:prstGeom>
          <a:noFill/>
          <a:extLst>
            <a:ext uri="{909E8E84-426E-40DD-AFC4-6F175D3DCCD1}">
              <a14:hiddenFill xmlns:a14="http://schemas.microsoft.com/office/drawing/2010/main">
                <a:solidFill>
                  <a:srgbClr val="FFFFFF"/>
                </a:solidFill>
              </a14:hiddenFill>
            </a:ext>
          </a:extLst>
        </p:spPr>
      </p:pic>
      <p:pic>
        <p:nvPicPr>
          <p:cNvPr id="2061" name="Picture 13" descr="untitled"/>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03848" y="2146937"/>
            <a:ext cx="639099" cy="634839"/>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EyeballNetworks-logo_nota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76505" y="5426486"/>
            <a:ext cx="1594286" cy="252000"/>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download"/>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255978" y="3975643"/>
            <a:ext cx="1196109" cy="22805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bm-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900238" y="4451846"/>
            <a:ext cx="929377" cy="360000"/>
          </a:xfrm>
          <a:prstGeom prst="rect">
            <a:avLst/>
          </a:prstGeom>
          <a:noFill/>
          <a:extLst>
            <a:ext uri="{909E8E84-426E-40DD-AFC4-6F175D3DCCD1}">
              <a14:hiddenFill xmlns:a14="http://schemas.microsoft.com/office/drawing/2010/main">
                <a:solidFill>
                  <a:srgbClr val="FFFFFF"/>
                </a:solidFill>
              </a14:hiddenFill>
            </a:ext>
          </a:extLst>
        </p:spPr>
      </p:pic>
      <p:pic>
        <p:nvPicPr>
          <p:cNvPr id="2065" name="Picture 17" descr="mediatek-logo-90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3795" y="4652307"/>
            <a:ext cx="1428750" cy="59055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W020150424333145223956"/>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59354" y="4235455"/>
            <a:ext cx="586684"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594972"/>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71350" y="1202665"/>
            <a:ext cx="6188882" cy="5394364"/>
          </a:xfrm>
        </p:spPr>
        <p:txBody>
          <a:bodyPr/>
          <a:lstStyle/>
          <a:p>
            <a:r>
              <a:rPr lang="en-GB" sz="2400" dirty="0" smtClean="0"/>
              <a:t>IBM </a:t>
            </a:r>
            <a:r>
              <a:rPr lang="en-GB" sz="2400" dirty="0" err="1" smtClean="0"/>
              <a:t>bluemix</a:t>
            </a:r>
            <a:r>
              <a:rPr lang="en-GB" sz="2400" dirty="0" smtClean="0"/>
              <a:t> based</a:t>
            </a:r>
          </a:p>
          <a:p>
            <a:endParaRPr lang="en-GB" sz="2400" dirty="0" smtClean="0"/>
          </a:p>
          <a:p>
            <a:r>
              <a:rPr lang="en-GB" sz="2400" dirty="0" smtClean="0"/>
              <a:t>MQTT as Communication Middleware</a:t>
            </a:r>
            <a:endParaRPr lang="en-GB" sz="2400" dirty="0"/>
          </a:p>
        </p:txBody>
      </p:sp>
      <p:sp>
        <p:nvSpPr>
          <p:cNvPr id="3" name="Fußzeilenplatzhalter 2"/>
          <p:cNvSpPr>
            <a:spLocks noGrp="1"/>
          </p:cNvSpPr>
          <p:nvPr>
            <p:ph type="ftr" sz="quarter" idx="4294967295"/>
          </p:nvPr>
        </p:nvSpPr>
        <p:spPr>
          <a:xfrm>
            <a:off x="539552" y="6597029"/>
            <a:ext cx="4248150" cy="360363"/>
          </a:xfrm>
          <a:prstGeom prst="rect">
            <a:avLst/>
          </a:prstGeom>
        </p:spPr>
        <p:txBody>
          <a:bodyPr/>
          <a:lstStyle/>
          <a:p>
            <a:r>
              <a:rPr lang="en-US" smtClean="0"/>
              <a:t>IoT Plattformen 2015</a:t>
            </a:r>
            <a:endParaRPr lang="en-US" dirty="0"/>
          </a:p>
        </p:txBody>
      </p:sp>
      <p:sp>
        <p:nvSpPr>
          <p:cNvPr id="4" name="Titel 3"/>
          <p:cNvSpPr>
            <a:spLocks noGrp="1"/>
          </p:cNvSpPr>
          <p:nvPr>
            <p:ph type="title"/>
          </p:nvPr>
        </p:nvSpPr>
        <p:spPr/>
        <p:txBody>
          <a:bodyPr/>
          <a:lstStyle/>
          <a:p>
            <a:r>
              <a:rPr lang="en-GB" dirty="0" smtClean="0"/>
              <a:t>Example IBM </a:t>
            </a:r>
            <a:r>
              <a:rPr lang="en-GB" dirty="0" err="1" smtClean="0"/>
              <a:t>IoT</a:t>
            </a:r>
            <a:r>
              <a:rPr lang="en-GB" dirty="0" smtClean="0"/>
              <a:t> Foundations</a:t>
            </a:r>
            <a:endParaRPr lang="en-GB" dirty="0"/>
          </a:p>
        </p:txBody>
      </p:sp>
      <p:pic>
        <p:nvPicPr>
          <p:cNvPr id="4098" name="Picture 2" descr="https://developer.ibm.com/remix/wp-content/uploads/sites/41/2015/07/starterkitrecipe2flow.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07683" y="3932642"/>
            <a:ext cx="4062676" cy="217540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developer.ibm.com/bluemix/wp-content/uploads/sites/20/2015/05/Bluemix_IoT_diagram_watch.pn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9307" y="2840700"/>
            <a:ext cx="4596497" cy="344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515023"/>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Pattern: Pub Sub</a:t>
            </a:r>
            <a:endParaRPr lang="en-US" dirty="0"/>
          </a:p>
        </p:txBody>
      </p:sp>
      <p:sp>
        <p:nvSpPr>
          <p:cNvPr id="21" name="Rounded Rectangle 20"/>
          <p:cNvSpPr/>
          <p:nvPr/>
        </p:nvSpPr>
        <p:spPr bwMode="auto">
          <a:xfrm>
            <a:off x="838200" y="2187631"/>
            <a:ext cx="1447800" cy="548640"/>
          </a:xfrm>
          <a:prstGeom prst="roundRect">
            <a:avLst/>
          </a:prstGeom>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64291" tIns="32146" rIns="64291" bIns="32146" numCol="1" rtlCol="0" anchor="t" anchorCtr="0" compatLnSpc="1">
            <a:prstTxWarp prst="textNoShape">
              <a:avLst/>
            </a:prstTxWarp>
          </a:bodyPr>
          <a:lstStyle/>
          <a:p>
            <a:pPr algn="ctr" defTabSz="642915" fontAlgn="base">
              <a:spcBef>
                <a:spcPct val="0"/>
              </a:spcBef>
              <a:spcAft>
                <a:spcPct val="0"/>
              </a:spcAft>
            </a:pPr>
            <a:r>
              <a:rPr lang="en-US" dirty="0" smtClean="0">
                <a:ln w="0"/>
                <a:solidFill>
                  <a:schemeClr val="tx1"/>
                </a:solidFill>
                <a:effectLst>
                  <a:outerShdw blurRad="38100" dist="19050" dir="2700000" algn="tl" rotWithShape="0">
                    <a:schemeClr val="dk1">
                      <a:alpha val="40000"/>
                    </a:schemeClr>
                  </a:outerShdw>
                </a:effectLst>
                <a:ea typeface="ヒラギノ明朝 ProN W3" pitchFamily="-107" charset="-128"/>
                <a:cs typeface="ヒラギノ明朝 ProN W3" pitchFamily="-107" charset="-128"/>
                <a:sym typeface="Cochin" pitchFamily="-107" charset="0"/>
              </a:rPr>
              <a:t>Producer</a:t>
            </a:r>
            <a:endParaRPr lang="en-US" dirty="0">
              <a:ln w="0"/>
              <a:solidFill>
                <a:schemeClr val="tx1"/>
              </a:solidFill>
              <a:effectLst>
                <a:outerShdw blurRad="38100" dist="19050" dir="2700000" algn="tl" rotWithShape="0">
                  <a:schemeClr val="dk1">
                    <a:alpha val="40000"/>
                  </a:schemeClr>
                </a:outerShdw>
              </a:effectLst>
              <a:ea typeface="ヒラギノ明朝 ProN W3" pitchFamily="-107" charset="-128"/>
              <a:cs typeface="ヒラギノ明朝 ProN W3" pitchFamily="-107" charset="-128"/>
              <a:sym typeface="Cochin" pitchFamily="-107" charset="0"/>
            </a:endParaRPr>
          </a:p>
        </p:txBody>
      </p:sp>
      <p:sp>
        <p:nvSpPr>
          <p:cNvPr id="22" name="Rounded Rectangle 21"/>
          <p:cNvSpPr/>
          <p:nvPr/>
        </p:nvSpPr>
        <p:spPr bwMode="auto">
          <a:xfrm>
            <a:off x="6477000" y="2133600"/>
            <a:ext cx="1676400" cy="548640"/>
          </a:xfrm>
          <a:prstGeom prst="roundRect">
            <a:avLst/>
          </a:prstGeom>
          <a:solidFill>
            <a:schemeClr val="accent4"/>
          </a:solidFill>
          <a:ln w="0" cap="flat" cmpd="sng" algn="ctr">
            <a:noFill/>
            <a:prstDash val="solid"/>
            <a:round/>
            <a:headEnd type="none" w="med" len="med"/>
            <a:tailEnd type="none" w="med" len="med"/>
          </a:ln>
          <a:effectLst>
            <a:glow>
              <a:schemeClr val="accent3"/>
            </a:glow>
            <a:outerShdw blurRad="50800" dist="38100" dir="2700000" algn="tl" rotWithShape="0">
              <a:srgbClr val="000000">
                <a:alpha val="43000"/>
              </a:srgbClr>
            </a:outerShdw>
          </a:effectLst>
        </p:spPr>
        <p:txBody>
          <a:bodyPr vert="horz" wrap="square" lIns="64291" tIns="32146" rIns="64291" bIns="32146" numCol="1" rtlCol="0" anchor="t" anchorCtr="0" compatLnSpc="1">
            <a:prstTxWarp prst="textNoShape">
              <a:avLst/>
            </a:prstTxWarp>
          </a:bodyPr>
          <a:lstStyle/>
          <a:p>
            <a:pPr algn="ctr" defTabSz="642915" fontAlgn="base">
              <a:spcBef>
                <a:spcPct val="0"/>
              </a:spcBef>
              <a:spcAft>
                <a:spcPct val="0"/>
              </a:spcAft>
            </a:pPr>
            <a:r>
              <a:rPr lang="en-US" dirty="0" smtClean="0">
                <a:solidFill>
                  <a:schemeClr val="bg1"/>
                </a:solidFill>
                <a:ea typeface="ヒラギノ明朝 ProN W3" pitchFamily="-107" charset="-128"/>
                <a:cs typeface="ヒラギノ明朝 ProN W3" pitchFamily="-107" charset="-128"/>
                <a:sym typeface="Cochin" pitchFamily="-107" charset="0"/>
              </a:rPr>
              <a:t>Consumer</a:t>
            </a:r>
          </a:p>
        </p:txBody>
      </p:sp>
      <p:sp>
        <p:nvSpPr>
          <p:cNvPr id="24" name="Rounded Rectangle 23"/>
          <p:cNvSpPr/>
          <p:nvPr/>
        </p:nvSpPr>
        <p:spPr bwMode="auto">
          <a:xfrm>
            <a:off x="838200" y="4724400"/>
            <a:ext cx="1447800" cy="548640"/>
          </a:xfrm>
          <a:prstGeom prst="round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64291" tIns="32146" rIns="64291" bIns="32146" numCol="1" rtlCol="0" anchor="t" anchorCtr="0" compatLnSpc="1">
            <a:prstTxWarp prst="textNoShape">
              <a:avLst/>
            </a:prstTxWarp>
          </a:bodyPr>
          <a:lstStyle/>
          <a:p>
            <a:pPr algn="ctr" defTabSz="642915" fontAlgn="base">
              <a:spcBef>
                <a:spcPct val="0"/>
              </a:spcBef>
              <a:spcAft>
                <a:spcPct val="0"/>
              </a:spcAft>
            </a:pPr>
            <a:r>
              <a:rPr lang="en-US" dirty="0" smtClean="0">
                <a:ln w="0"/>
                <a:solidFill>
                  <a:schemeClr val="tx1"/>
                </a:solidFill>
                <a:effectLst>
                  <a:outerShdw blurRad="38100" dist="19050" dir="2700000" algn="tl" rotWithShape="0">
                    <a:schemeClr val="dk1">
                      <a:alpha val="40000"/>
                    </a:schemeClr>
                  </a:outerShdw>
                </a:effectLst>
                <a:ea typeface="ヒラギノ明朝 ProN W3" pitchFamily="-107" charset="-128"/>
                <a:cs typeface="ヒラギノ明朝 ProN W3" pitchFamily="-107" charset="-128"/>
                <a:sym typeface="Cochin" pitchFamily="-107" charset="0"/>
              </a:rPr>
              <a:t>Producer</a:t>
            </a:r>
            <a:endParaRPr lang="en-US" dirty="0">
              <a:ln w="0"/>
              <a:solidFill>
                <a:schemeClr val="tx1"/>
              </a:solidFill>
              <a:effectLst>
                <a:outerShdw blurRad="38100" dist="19050" dir="2700000" algn="tl" rotWithShape="0">
                  <a:schemeClr val="dk1">
                    <a:alpha val="40000"/>
                  </a:schemeClr>
                </a:outerShdw>
              </a:effectLst>
              <a:ea typeface="ヒラギノ明朝 ProN W3" pitchFamily="-107" charset="-128"/>
              <a:cs typeface="ヒラギノ明朝 ProN W3" pitchFamily="-107" charset="-128"/>
              <a:sym typeface="Cochin" pitchFamily="-107" charset="0"/>
            </a:endParaRPr>
          </a:p>
        </p:txBody>
      </p:sp>
      <p:sp>
        <p:nvSpPr>
          <p:cNvPr id="32" name="Rounded Rectangle 31"/>
          <p:cNvSpPr/>
          <p:nvPr/>
        </p:nvSpPr>
        <p:spPr bwMode="auto">
          <a:xfrm>
            <a:off x="6553200" y="4343400"/>
            <a:ext cx="1676400" cy="548640"/>
          </a:xfrm>
          <a:prstGeom prst="roundRect">
            <a:avLst/>
          </a:prstGeom>
          <a:solidFill>
            <a:schemeClr val="accent4"/>
          </a:solidFill>
          <a:ln w="0" cap="flat" cmpd="sng" algn="ctr">
            <a:noFill/>
            <a:prstDash val="solid"/>
            <a:round/>
            <a:headEnd type="none" w="med" len="med"/>
            <a:tailEnd type="none" w="med" len="med"/>
          </a:ln>
          <a:effectLst>
            <a:glow>
              <a:schemeClr val="accent3"/>
            </a:glow>
            <a:outerShdw blurRad="50800" dist="38100" dir="2700000" algn="tl" rotWithShape="0">
              <a:srgbClr val="000000">
                <a:alpha val="43000"/>
              </a:srgbClr>
            </a:outerShdw>
          </a:effectLst>
        </p:spPr>
        <p:txBody>
          <a:bodyPr vert="horz" wrap="square" lIns="64291" tIns="32146" rIns="64291" bIns="32146" numCol="1" rtlCol="0" anchor="t" anchorCtr="0" compatLnSpc="1">
            <a:prstTxWarp prst="textNoShape">
              <a:avLst/>
            </a:prstTxWarp>
          </a:bodyPr>
          <a:lstStyle/>
          <a:p>
            <a:pPr algn="ctr" defTabSz="642915" fontAlgn="base">
              <a:spcBef>
                <a:spcPct val="0"/>
              </a:spcBef>
              <a:spcAft>
                <a:spcPct val="0"/>
              </a:spcAft>
            </a:pPr>
            <a:r>
              <a:rPr lang="en-US" dirty="0" smtClean="0">
                <a:solidFill>
                  <a:schemeClr val="bg1"/>
                </a:solidFill>
                <a:ea typeface="ヒラギノ明朝 ProN W3" pitchFamily="-107" charset="-128"/>
                <a:cs typeface="ヒラギノ明朝 ProN W3" pitchFamily="-107" charset="-128"/>
                <a:sym typeface="Cochin" pitchFamily="-107" charset="0"/>
              </a:rPr>
              <a:t>Consumer</a:t>
            </a:r>
          </a:p>
        </p:txBody>
      </p:sp>
      <p:sp>
        <p:nvSpPr>
          <p:cNvPr id="44" name="Cloud 43"/>
          <p:cNvSpPr/>
          <p:nvPr/>
        </p:nvSpPr>
        <p:spPr>
          <a:xfrm>
            <a:off x="2895600" y="2529840"/>
            <a:ext cx="2971800" cy="2286000"/>
          </a:xfrm>
          <a:prstGeom prst="cloud">
            <a:avLst/>
          </a:prstGeom>
          <a:solidFill>
            <a:schemeClr val="accent1">
              <a:alpha val="53000"/>
            </a:schemeClr>
          </a:solidFill>
          <a:ln>
            <a:solidFill>
              <a:schemeClr val="accent1">
                <a:shade val="95000"/>
                <a:satMod val="105000"/>
                <a:alpha val="13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64" name="Group 63"/>
          <p:cNvGrpSpPr/>
          <p:nvPr/>
        </p:nvGrpSpPr>
        <p:grpSpPr>
          <a:xfrm>
            <a:off x="3276600" y="2910840"/>
            <a:ext cx="1219200" cy="457200"/>
            <a:chOff x="3505200" y="2743200"/>
            <a:chExt cx="1219200" cy="457200"/>
          </a:xfrm>
        </p:grpSpPr>
        <p:sp>
          <p:nvSpPr>
            <p:cNvPr id="47" name="Stored Data 46"/>
            <p:cNvSpPr/>
            <p:nvPr/>
          </p:nvSpPr>
          <p:spPr>
            <a:xfrm flipH="1">
              <a:off x="3606800" y="2743200"/>
              <a:ext cx="1117600" cy="457200"/>
            </a:xfrm>
            <a:prstGeom prst="flowChartOnlineStorag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Topic 1</a:t>
              </a:r>
              <a:endParaRPr lang="en-US" sz="1600" dirty="0"/>
            </a:p>
          </p:txBody>
        </p:sp>
        <p:sp>
          <p:nvSpPr>
            <p:cNvPr id="51" name="Oval 50"/>
            <p:cNvSpPr/>
            <p:nvPr/>
          </p:nvSpPr>
          <p:spPr>
            <a:xfrm>
              <a:off x="3505200" y="2743200"/>
              <a:ext cx="304800" cy="457200"/>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5" name="Group 64"/>
          <p:cNvGrpSpPr/>
          <p:nvPr/>
        </p:nvGrpSpPr>
        <p:grpSpPr>
          <a:xfrm>
            <a:off x="4572000" y="2987040"/>
            <a:ext cx="1219200" cy="457200"/>
            <a:chOff x="3505200" y="2743200"/>
            <a:chExt cx="1219200" cy="457200"/>
          </a:xfrm>
        </p:grpSpPr>
        <p:sp>
          <p:nvSpPr>
            <p:cNvPr id="66" name="Stored Data 65"/>
            <p:cNvSpPr/>
            <p:nvPr/>
          </p:nvSpPr>
          <p:spPr>
            <a:xfrm flipH="1">
              <a:off x="3606800" y="2743200"/>
              <a:ext cx="1117600" cy="457200"/>
            </a:xfrm>
            <a:prstGeom prst="flowChartOnlineStorag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Topic 2</a:t>
              </a:r>
              <a:endParaRPr lang="en-US" sz="1600" dirty="0"/>
            </a:p>
          </p:txBody>
        </p:sp>
        <p:sp>
          <p:nvSpPr>
            <p:cNvPr id="67" name="Oval 66"/>
            <p:cNvSpPr/>
            <p:nvPr/>
          </p:nvSpPr>
          <p:spPr>
            <a:xfrm>
              <a:off x="3505200" y="2743200"/>
              <a:ext cx="304800" cy="457200"/>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8" name="Group 67"/>
          <p:cNvGrpSpPr/>
          <p:nvPr/>
        </p:nvGrpSpPr>
        <p:grpSpPr>
          <a:xfrm>
            <a:off x="3657600" y="3596640"/>
            <a:ext cx="1219200" cy="457200"/>
            <a:chOff x="3505200" y="2743200"/>
            <a:chExt cx="1219200" cy="457200"/>
          </a:xfrm>
        </p:grpSpPr>
        <p:sp>
          <p:nvSpPr>
            <p:cNvPr id="69" name="Stored Data 68"/>
            <p:cNvSpPr/>
            <p:nvPr/>
          </p:nvSpPr>
          <p:spPr>
            <a:xfrm flipH="1">
              <a:off x="3606800" y="2743200"/>
              <a:ext cx="1117600" cy="457200"/>
            </a:xfrm>
            <a:prstGeom prst="flowChartOnlineStorag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Topic 3</a:t>
              </a:r>
              <a:endParaRPr lang="en-US" sz="1600" dirty="0"/>
            </a:p>
          </p:txBody>
        </p:sp>
        <p:sp>
          <p:nvSpPr>
            <p:cNvPr id="70" name="Oval 69"/>
            <p:cNvSpPr/>
            <p:nvPr/>
          </p:nvSpPr>
          <p:spPr>
            <a:xfrm>
              <a:off x="3505200" y="2743200"/>
              <a:ext cx="304800" cy="457200"/>
            </a:xfrm>
            <a:prstGeom prst="ellipse">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1" name="Right Arrow 70"/>
          <p:cNvSpPr/>
          <p:nvPr/>
        </p:nvSpPr>
        <p:spPr>
          <a:xfrm rot="2322694">
            <a:off x="2441781" y="2685925"/>
            <a:ext cx="816546" cy="2854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Arrow Connector 72"/>
          <p:cNvCxnSpPr>
            <a:stCxn id="22" idx="1"/>
          </p:cNvCxnSpPr>
          <p:nvPr/>
        </p:nvCxnSpPr>
        <p:spPr>
          <a:xfrm rot="10800000" flipV="1">
            <a:off x="5715000" y="2407920"/>
            <a:ext cx="762000" cy="609600"/>
          </a:xfrm>
          <a:prstGeom prst="straightConnector1">
            <a:avLst/>
          </a:prstGeom>
          <a:ln>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32" idx="1"/>
          </p:cNvCxnSpPr>
          <p:nvPr/>
        </p:nvCxnSpPr>
        <p:spPr>
          <a:xfrm rot="10800000">
            <a:off x="5715000" y="4053840"/>
            <a:ext cx="838200" cy="563880"/>
          </a:xfrm>
          <a:prstGeom prst="straightConnector1">
            <a:avLst/>
          </a:prstGeom>
          <a:ln>
            <a:solidFill>
              <a:schemeClr val="tx1"/>
            </a:solidFill>
            <a:prstDash val="sysDot"/>
            <a:tailEnd type="arrow"/>
          </a:ln>
        </p:spPr>
        <p:style>
          <a:lnRef idx="2">
            <a:schemeClr val="accent1"/>
          </a:lnRef>
          <a:fillRef idx="0">
            <a:schemeClr val="accent1"/>
          </a:fillRef>
          <a:effectRef idx="1">
            <a:schemeClr val="accent1"/>
          </a:effectRef>
          <a:fontRef idx="minor">
            <a:schemeClr val="tx1"/>
          </a:fontRef>
        </p:style>
      </p:cxnSp>
      <p:sp>
        <p:nvSpPr>
          <p:cNvPr id="77" name="Right Arrow 76"/>
          <p:cNvSpPr/>
          <p:nvPr/>
        </p:nvSpPr>
        <p:spPr>
          <a:xfrm rot="19404221">
            <a:off x="2366813" y="4467488"/>
            <a:ext cx="816546" cy="2854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ight Arrow 79"/>
          <p:cNvSpPr/>
          <p:nvPr/>
        </p:nvSpPr>
        <p:spPr>
          <a:xfrm rot="19080788">
            <a:off x="5781887" y="2842516"/>
            <a:ext cx="816546" cy="2854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ight Arrow 80"/>
          <p:cNvSpPr/>
          <p:nvPr/>
        </p:nvSpPr>
        <p:spPr>
          <a:xfrm rot="1795341">
            <a:off x="5491270" y="4421918"/>
            <a:ext cx="816546" cy="28549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TextBox 81"/>
          <p:cNvSpPr txBox="1"/>
          <p:nvPr/>
        </p:nvSpPr>
        <p:spPr>
          <a:xfrm>
            <a:off x="5181600" y="2301240"/>
            <a:ext cx="1219200" cy="369332"/>
          </a:xfrm>
          <a:prstGeom prst="rect">
            <a:avLst/>
          </a:prstGeom>
          <a:noFill/>
        </p:spPr>
        <p:txBody>
          <a:bodyPr wrap="square" rtlCol="0">
            <a:spAutoFit/>
          </a:bodyPr>
          <a:lstStyle/>
          <a:p>
            <a:r>
              <a:rPr lang="en-US" dirty="0" smtClean="0"/>
              <a:t>subscribe</a:t>
            </a:r>
            <a:endParaRPr lang="en-US" dirty="0"/>
          </a:p>
        </p:txBody>
      </p:sp>
      <p:sp>
        <p:nvSpPr>
          <p:cNvPr id="83" name="TextBox 82"/>
          <p:cNvSpPr txBox="1"/>
          <p:nvPr/>
        </p:nvSpPr>
        <p:spPr>
          <a:xfrm>
            <a:off x="2286000" y="2148840"/>
            <a:ext cx="2133600" cy="369332"/>
          </a:xfrm>
          <a:prstGeom prst="rect">
            <a:avLst/>
          </a:prstGeom>
          <a:noFill/>
        </p:spPr>
        <p:txBody>
          <a:bodyPr wrap="square" rtlCol="0">
            <a:spAutoFit/>
          </a:bodyPr>
          <a:lstStyle/>
          <a:p>
            <a:r>
              <a:rPr lang="en-US" dirty="0" err="1" smtClean="0"/>
              <a:t>publish(topic</a:t>
            </a:r>
            <a:r>
              <a:rPr lang="en-US" dirty="0" smtClean="0"/>
              <a:t>, </a:t>
            </a:r>
            <a:r>
              <a:rPr lang="en-US" dirty="0" err="1" smtClean="0"/>
              <a:t>msg</a:t>
            </a:r>
            <a:r>
              <a:rPr lang="en-US" dirty="0" smtClean="0"/>
              <a:t>)</a:t>
            </a:r>
            <a:endParaRPr lang="en-US" dirty="0"/>
          </a:p>
        </p:txBody>
      </p:sp>
      <p:sp>
        <p:nvSpPr>
          <p:cNvPr id="84" name="TextBox 83"/>
          <p:cNvSpPr txBox="1"/>
          <p:nvPr/>
        </p:nvSpPr>
        <p:spPr>
          <a:xfrm>
            <a:off x="3352800" y="4017109"/>
            <a:ext cx="1981200" cy="646331"/>
          </a:xfrm>
          <a:prstGeom prst="rect">
            <a:avLst/>
          </a:prstGeom>
          <a:noFill/>
        </p:spPr>
        <p:txBody>
          <a:bodyPr wrap="square" rtlCol="0">
            <a:spAutoFit/>
          </a:bodyPr>
          <a:lstStyle/>
          <a:p>
            <a:pPr algn="ctr"/>
            <a:r>
              <a:rPr lang="en-US" dirty="0" smtClean="0"/>
              <a:t>Publish subscribe </a:t>
            </a:r>
          </a:p>
          <a:p>
            <a:pPr algn="ctr"/>
            <a:r>
              <a:rPr lang="en-US" dirty="0" smtClean="0"/>
              <a:t>system</a:t>
            </a:r>
            <a:endParaRPr lang="en-US" dirty="0"/>
          </a:p>
        </p:txBody>
      </p:sp>
      <p:sp>
        <p:nvSpPr>
          <p:cNvPr id="85" name="TextBox 84"/>
          <p:cNvSpPr txBox="1"/>
          <p:nvPr/>
        </p:nvSpPr>
        <p:spPr>
          <a:xfrm>
            <a:off x="6248400" y="2910840"/>
            <a:ext cx="762000" cy="369332"/>
          </a:xfrm>
          <a:prstGeom prst="rect">
            <a:avLst/>
          </a:prstGeom>
          <a:noFill/>
        </p:spPr>
        <p:txBody>
          <a:bodyPr wrap="square" rtlCol="0">
            <a:spAutoFit/>
          </a:bodyPr>
          <a:lstStyle/>
          <a:p>
            <a:r>
              <a:rPr lang="en-US" dirty="0" err="1" smtClean="0"/>
              <a:t>msg</a:t>
            </a:r>
            <a:endParaRPr lang="en-US" dirty="0"/>
          </a:p>
        </p:txBody>
      </p:sp>
      <p:sp>
        <p:nvSpPr>
          <p:cNvPr id="86" name="TextBox 85"/>
          <p:cNvSpPr txBox="1"/>
          <p:nvPr/>
        </p:nvSpPr>
        <p:spPr>
          <a:xfrm>
            <a:off x="6172200" y="4892040"/>
            <a:ext cx="762000" cy="369332"/>
          </a:xfrm>
          <a:prstGeom prst="rect">
            <a:avLst/>
          </a:prstGeom>
          <a:noFill/>
        </p:spPr>
        <p:txBody>
          <a:bodyPr wrap="square" rtlCol="0">
            <a:spAutoFit/>
          </a:bodyPr>
          <a:lstStyle/>
          <a:p>
            <a:r>
              <a:rPr lang="en-US" dirty="0" err="1" smtClean="0"/>
              <a:t>msg</a:t>
            </a:r>
            <a:endParaRPr lang="en-US" dirty="0"/>
          </a:p>
        </p:txBody>
      </p:sp>
    </p:spTree>
    <p:extLst>
      <p:ext uri="{BB962C8B-B14F-4D97-AF65-F5344CB8AC3E}">
        <p14:creationId xmlns:p14="http://schemas.microsoft.com/office/powerpoint/2010/main" val="743924828"/>
      </p:ext>
    </p:extLst>
  </p:cSld>
  <p:clrMapOvr>
    <a:masterClrMapping/>
  </p:clrMapOvr>
  <p:transition advTm="135283"/>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p:cNvSpPr/>
          <p:nvPr/>
        </p:nvSpPr>
        <p:spPr>
          <a:xfrm>
            <a:off x="829299" y="3051336"/>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INGEST</a:t>
            </a:r>
          </a:p>
        </p:txBody>
      </p:sp>
      <p:sp>
        <p:nvSpPr>
          <p:cNvPr id="57" name="Rectangle 56"/>
          <p:cNvSpPr/>
          <p:nvPr/>
        </p:nvSpPr>
        <p:spPr>
          <a:xfrm>
            <a:off x="3267439" y="3041250"/>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PROCESS</a:t>
            </a:r>
          </a:p>
        </p:txBody>
      </p:sp>
      <p:sp>
        <p:nvSpPr>
          <p:cNvPr id="58" name="Rectangle 57"/>
          <p:cNvSpPr/>
          <p:nvPr/>
        </p:nvSpPr>
        <p:spPr>
          <a:xfrm>
            <a:off x="4504255" y="1828227"/>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VISUALIZE</a:t>
            </a:r>
          </a:p>
        </p:txBody>
      </p:sp>
      <p:sp>
        <p:nvSpPr>
          <p:cNvPr id="59" name="Rectangle 58"/>
          <p:cNvSpPr/>
          <p:nvPr/>
        </p:nvSpPr>
        <p:spPr>
          <a:xfrm>
            <a:off x="4517903" y="4258764"/>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ANALYZE</a:t>
            </a:r>
          </a:p>
        </p:txBody>
      </p:sp>
      <p:sp>
        <p:nvSpPr>
          <p:cNvPr id="60" name="Right Arrow 59"/>
          <p:cNvSpPr/>
          <p:nvPr/>
        </p:nvSpPr>
        <p:spPr>
          <a:xfrm>
            <a:off x="2749670" y="3212695"/>
            <a:ext cx="430293" cy="3126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pic>
        <p:nvPicPr>
          <p:cNvPr id="61" name="Picture 60"/>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394523" y="2536448"/>
            <a:ext cx="363780" cy="272834"/>
          </a:xfrm>
          <a:prstGeom prst="rect">
            <a:avLst/>
          </a:prstGeom>
        </p:spPr>
      </p:pic>
      <p:pic>
        <p:nvPicPr>
          <p:cNvPr id="62" name="Picture 6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272" y="3284219"/>
            <a:ext cx="304791" cy="228594"/>
          </a:xfrm>
          <a:prstGeom prst="rect">
            <a:avLst/>
          </a:prstGeom>
        </p:spPr>
      </p:pic>
      <p:pic>
        <p:nvPicPr>
          <p:cNvPr id="63" name="Picture 62"/>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358748" y="3916661"/>
            <a:ext cx="385874" cy="289405"/>
          </a:xfrm>
          <a:prstGeom prst="rect">
            <a:avLst/>
          </a:prstGeom>
        </p:spPr>
      </p:pic>
      <p:sp>
        <p:nvSpPr>
          <p:cNvPr id="64" name="Bent Arrow 63"/>
          <p:cNvSpPr/>
          <p:nvPr/>
        </p:nvSpPr>
        <p:spPr>
          <a:xfrm rot="5400000">
            <a:off x="1056939" y="2364050"/>
            <a:ext cx="545105" cy="1073394"/>
          </a:xfrm>
          <a:prstGeom prst="bentArrow">
            <a:avLst>
              <a:gd name="adj1" fmla="val 15796"/>
              <a:gd name="adj2" fmla="val 13750"/>
              <a:gd name="adj3" fmla="val 32448"/>
              <a:gd name="adj4" fmla="val 437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65" name="Right Arrow 64"/>
          <p:cNvSpPr/>
          <p:nvPr/>
        </p:nvSpPr>
        <p:spPr>
          <a:xfrm>
            <a:off x="758303" y="3274147"/>
            <a:ext cx="313027" cy="24109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66" name="Rectangle 65"/>
          <p:cNvSpPr/>
          <p:nvPr/>
        </p:nvSpPr>
        <p:spPr>
          <a:xfrm>
            <a:off x="5754874" y="3037148"/>
            <a:ext cx="1842197" cy="655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r>
              <a:rPr lang="en-US" sz="2138" b="1" dirty="0">
                <a:solidFill>
                  <a:prstClr val="white"/>
                </a:solidFill>
              </a:rPr>
              <a:t>STORE</a:t>
            </a:r>
          </a:p>
        </p:txBody>
      </p:sp>
      <p:sp>
        <p:nvSpPr>
          <p:cNvPr id="67" name="Right Arrow 66"/>
          <p:cNvSpPr/>
          <p:nvPr/>
        </p:nvSpPr>
        <p:spPr>
          <a:xfrm>
            <a:off x="5223858" y="3232126"/>
            <a:ext cx="430293" cy="31263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68" name="Bent Arrow 67"/>
          <p:cNvSpPr/>
          <p:nvPr/>
        </p:nvSpPr>
        <p:spPr>
          <a:xfrm flipH="1">
            <a:off x="6468891" y="2024319"/>
            <a:ext cx="760421" cy="866510"/>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69" name="Bent Arrow 68"/>
          <p:cNvSpPr/>
          <p:nvPr/>
        </p:nvSpPr>
        <p:spPr>
          <a:xfrm rot="10800000">
            <a:off x="6536725" y="3804679"/>
            <a:ext cx="652850" cy="887512"/>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pic>
        <p:nvPicPr>
          <p:cNvPr id="70" name="Picture 6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7897974" y="4905581"/>
            <a:ext cx="808397" cy="545669"/>
          </a:xfrm>
          <a:prstGeom prst="rect">
            <a:avLst/>
          </a:prstGeom>
        </p:spPr>
      </p:pic>
      <p:pic>
        <p:nvPicPr>
          <p:cNvPr id="71" name="Picture 70"/>
          <p:cNvPicPr>
            <a:picLocks noChangeAspect="1"/>
          </p:cNvPicPr>
          <p:nvPr/>
        </p:nvPicPr>
        <p:blipFill>
          <a:blip r:embed="rId7" cstate="screen">
            <a:extLst>
              <a:ext uri="{28A0092B-C50C-407E-A947-70E740481C1C}">
                <a14:useLocalDpi xmlns:a14="http://schemas.microsoft.com/office/drawing/2010/main" val="0"/>
              </a:ext>
            </a:extLst>
          </a:blip>
          <a:stretch>
            <a:fillRect/>
          </a:stretch>
        </p:blipFill>
        <p:spPr>
          <a:xfrm flipH="1">
            <a:off x="7102091" y="4954998"/>
            <a:ext cx="623076" cy="467307"/>
          </a:xfrm>
          <a:prstGeom prst="rect">
            <a:avLst/>
          </a:prstGeom>
        </p:spPr>
      </p:pic>
      <p:pic>
        <p:nvPicPr>
          <p:cNvPr id="72" name="Picture 2" descr="http://upload.wikimedia.org/wikipedia/commons/thumb/c/c1/Rlogo.png/200px-Rlogo.png"/>
          <p:cNvPicPr>
            <a:picLocks noChangeAspect="1" noChangeArrowheads="1"/>
          </p:cNvPicPr>
          <p:nvPr/>
        </p:nvPicPr>
        <p:blipFill>
          <a:blip r:embed="rId8" cstate="screen">
            <a:extLst>
              <a:ext uri="{28A0092B-C50C-407E-A947-70E740481C1C}">
                <a14:useLocalDpi xmlns:a14="http://schemas.microsoft.com/office/drawing/2010/main" val="0"/>
              </a:ext>
            </a:extLst>
          </a:blip>
          <a:srcRect/>
          <a:stretch>
            <a:fillRect/>
          </a:stretch>
        </p:blipFill>
        <p:spPr bwMode="auto">
          <a:xfrm>
            <a:off x="7160865" y="4520629"/>
            <a:ext cx="530365" cy="30230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1143" y="4263525"/>
            <a:ext cx="1581104" cy="20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5" name="Picture 2" descr="https://encrypted-tbn2.gstatic.com/images?q=tbn:ANd9GcSm43T-3zm_iMx3nLKtYZ2CXv6aT5FG8S7LkthW9OFcDEg8Pmev0w"/>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46038" y="3129229"/>
            <a:ext cx="1049586" cy="51167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8" descr="http://www.w3.org/html/logo/downloads/HTML5_Logo_512.png"/>
          <p:cNvPicPr>
            <a:picLocks noChangeAspect="1" noChangeArrowheads="1"/>
          </p:cNvPicPr>
          <p:nvPr/>
        </p:nvPicPr>
        <p:blipFill>
          <a:blip r:embed="rId11" cstate="screen">
            <a:extLst>
              <a:ext uri="{28A0092B-C50C-407E-A947-70E740481C1C}">
                <a14:useLocalDpi xmlns:a14="http://schemas.microsoft.com/office/drawing/2010/main" val="0"/>
              </a:ext>
            </a:extLst>
          </a:blip>
          <a:srcRect/>
          <a:stretch>
            <a:fillRect/>
          </a:stretch>
        </p:blipFill>
        <p:spPr bwMode="auto">
          <a:xfrm>
            <a:off x="7628331" y="1923064"/>
            <a:ext cx="730315" cy="547736"/>
          </a:xfrm>
          <a:prstGeom prst="rect">
            <a:avLst/>
          </a:prstGeom>
          <a:noFill/>
          <a:extLst>
            <a:ext uri="{909E8E84-426E-40DD-AFC4-6F175D3DCCD1}">
              <a14:hiddenFill xmlns:a14="http://schemas.microsoft.com/office/drawing/2010/main">
                <a:solidFill>
                  <a:srgbClr val="FFFFFF"/>
                </a:solidFill>
              </a14:hiddenFill>
            </a:ext>
          </a:extLst>
        </p:spPr>
      </p:pic>
      <p:sp>
        <p:nvSpPr>
          <p:cNvPr id="78" name="Bent Arrow 77"/>
          <p:cNvSpPr/>
          <p:nvPr/>
        </p:nvSpPr>
        <p:spPr>
          <a:xfrm rot="16200000" flipV="1">
            <a:off x="1022446" y="3291633"/>
            <a:ext cx="545105" cy="1073394"/>
          </a:xfrm>
          <a:prstGeom prst="bentArrow">
            <a:avLst>
              <a:gd name="adj1" fmla="val 15796"/>
              <a:gd name="adj2" fmla="val 13750"/>
              <a:gd name="adj3" fmla="val 32448"/>
              <a:gd name="adj4" fmla="val 437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79" name="Bent Arrow 78"/>
          <p:cNvSpPr/>
          <p:nvPr/>
        </p:nvSpPr>
        <p:spPr>
          <a:xfrm rot="10800000" flipH="1" flipV="1">
            <a:off x="3659532" y="2044790"/>
            <a:ext cx="760421" cy="880489"/>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sp>
        <p:nvSpPr>
          <p:cNvPr id="80" name="Bent Arrow 79"/>
          <p:cNvSpPr/>
          <p:nvPr/>
        </p:nvSpPr>
        <p:spPr>
          <a:xfrm rot="5400000" flipH="1" flipV="1">
            <a:off x="3521209" y="3921826"/>
            <a:ext cx="901780" cy="700367"/>
          </a:xfrm>
          <a:prstGeom prst="ben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09" tIns="40804" rIns="81609" bIns="40804" rtlCol="0" anchor="ctr"/>
          <a:lstStyle/>
          <a:p>
            <a:pPr algn="ctr" defTabSz="816052"/>
            <a:endParaRPr lang="en-US" sz="1612">
              <a:solidFill>
                <a:prstClr val="white"/>
              </a:solidFill>
            </a:endParaRPr>
          </a:p>
        </p:txBody>
      </p:sp>
      <p:pic>
        <p:nvPicPr>
          <p:cNvPr id="81" name="Picture 2" descr="Apache Mahout"/>
          <p:cNvPicPr>
            <a:picLocks noChangeAspect="1" noChangeArrowheads="1"/>
          </p:cNvPicPr>
          <p:nvPr/>
        </p:nvPicPr>
        <p:blipFill rotWithShape="1">
          <a:blip r:embed="rId12" cstate="screen">
            <a:extLst>
              <a:ext uri="{28A0092B-C50C-407E-A947-70E740481C1C}">
                <a14:useLocalDpi xmlns:a14="http://schemas.microsoft.com/office/drawing/2010/main" val="0"/>
              </a:ext>
            </a:extLst>
          </a:blip>
          <a:srcRect/>
          <a:stretch/>
        </p:blipFill>
        <p:spPr bwMode="auto">
          <a:xfrm>
            <a:off x="7747833" y="4383261"/>
            <a:ext cx="1486441" cy="5852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vaadin.com/image/journal/article?img_id=2008800&amp;t=1351775803363"/>
          <p:cNvPicPr>
            <a:picLocks noChangeAspect="1" noChangeArrowheads="1"/>
          </p:cNvPicPr>
          <p:nvPr/>
        </p:nvPicPr>
        <p:blipFill>
          <a:blip r:embed="rId13" cstate="screen">
            <a:extLst>
              <a:ext uri="{28A0092B-C50C-407E-A947-70E740481C1C}">
                <a14:useLocalDpi xmlns:a14="http://schemas.microsoft.com/office/drawing/2010/main" val="0"/>
              </a:ext>
            </a:extLst>
          </a:blip>
          <a:srcRect/>
          <a:stretch>
            <a:fillRect/>
          </a:stretch>
        </p:blipFill>
        <p:spPr bwMode="auto">
          <a:xfrm>
            <a:off x="6786983" y="1517492"/>
            <a:ext cx="1876371" cy="32860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mauricio_vacas\Desktop\storm_logo.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95782" y="3712437"/>
            <a:ext cx="1497547" cy="408422"/>
          </a:xfrm>
          <a:prstGeom prst="rect">
            <a:avLst/>
          </a:prstGeom>
          <a:noFill/>
          <a:extLst>
            <a:ext uri="{909E8E84-426E-40DD-AFC4-6F175D3DCCD1}">
              <a14:hiddenFill xmlns:a14="http://schemas.microsoft.com/office/drawing/2010/main">
                <a:solidFill>
                  <a:srgbClr val="FFFFFF"/>
                </a:solidFill>
              </a14:hiddenFill>
            </a:ext>
          </a:extLst>
        </p:spPr>
      </p:pic>
      <p:sp>
        <p:nvSpPr>
          <p:cNvPr id="28" name="Title 1"/>
          <p:cNvSpPr txBox="1">
            <a:spLocks/>
          </p:cNvSpPr>
          <p:nvPr/>
        </p:nvSpPr>
        <p:spPr>
          <a:xfrm>
            <a:off x="390525" y="333375"/>
            <a:ext cx="6911975" cy="561975"/>
          </a:xfrm>
          <a:prstGeom prst="rect">
            <a:avLst/>
          </a:prstGeom>
        </p:spPr>
        <p:txBody>
          <a:bodyPr/>
          <a:lst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a:lstStyle>
          <a:p>
            <a:r>
              <a:rPr lang="en-US" kern="0" dirty="0" smtClean="0"/>
              <a:t>Example: Hadoop Architecture</a:t>
            </a:r>
            <a:endParaRPr lang="en-US" kern="0" dirty="0"/>
          </a:p>
        </p:txBody>
      </p:sp>
    </p:spTree>
    <p:extLst>
      <p:ext uri="{BB962C8B-B14F-4D97-AF65-F5344CB8AC3E}">
        <p14:creationId xmlns:p14="http://schemas.microsoft.com/office/powerpoint/2010/main" val="19161272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Content of this lecture</a:t>
            </a:r>
            <a:endParaRPr lang="en-US" dirty="0"/>
          </a:p>
        </p:txBody>
      </p:sp>
      <p:sp>
        <p:nvSpPr>
          <p:cNvPr id="3" name="Inhaltsplatzhalter 2"/>
          <p:cNvSpPr>
            <a:spLocks noGrp="1"/>
          </p:cNvSpPr>
          <p:nvPr>
            <p:ph idx="1"/>
          </p:nvPr>
        </p:nvSpPr>
        <p:spPr>
          <a:xfrm>
            <a:off x="2771800" y="1104277"/>
            <a:ext cx="3888432" cy="5018330"/>
          </a:xfrm>
        </p:spPr>
        <p:txBody>
          <a:bodyPr>
            <a:normAutofit lnSpcReduction="10000"/>
          </a:bodyPr>
          <a:lstStyle/>
          <a:p>
            <a:pPr marL="514350" indent="-514350">
              <a:buFont typeface="+mj-lt"/>
              <a:buAutoNum type="arabicPeriod"/>
            </a:pPr>
            <a:r>
              <a:rPr lang="en-US" sz="2400" dirty="0" smtClean="0"/>
              <a:t>Context and Motivation</a:t>
            </a:r>
            <a:br>
              <a:rPr lang="en-US" sz="2400" dirty="0" smtClean="0"/>
            </a:br>
            <a:endParaRPr lang="en-US" sz="2400" dirty="0" smtClean="0"/>
          </a:p>
          <a:p>
            <a:pPr marL="514350" indent="-514350">
              <a:buFont typeface="+mj-lt"/>
              <a:buAutoNum type="arabicPeriod"/>
            </a:pPr>
            <a:r>
              <a:rPr lang="en-US" sz="2400" dirty="0" smtClean="0"/>
              <a:t>Sensors and </a:t>
            </a:r>
            <a:r>
              <a:rPr lang="en-US" sz="2400" dirty="0" smtClean="0">
                <a:solidFill>
                  <a:srgbClr val="FF0000"/>
                </a:solidFill>
              </a:rPr>
              <a:t>Middleware</a:t>
            </a:r>
            <a:r>
              <a:rPr lang="en-US" sz="2400" dirty="0" smtClean="0"/>
              <a:t/>
            </a:r>
            <a:br>
              <a:rPr lang="en-US" sz="2400" dirty="0" smtClean="0"/>
            </a:br>
            <a:endParaRPr lang="en-US" sz="2400" dirty="0" smtClean="0"/>
          </a:p>
          <a:p>
            <a:pPr marL="514350" indent="-514350">
              <a:buFont typeface="+mj-lt"/>
              <a:buAutoNum type="arabicPeriod"/>
            </a:pPr>
            <a:r>
              <a:rPr lang="en-US" sz="2400" dirty="0" smtClean="0"/>
              <a:t>/ 8. </a:t>
            </a:r>
            <a:r>
              <a:rPr lang="en-US" sz="2400" dirty="0" smtClean="0">
                <a:solidFill>
                  <a:srgbClr val="FF0000"/>
                </a:solidFill>
              </a:rPr>
              <a:t>Features</a:t>
            </a:r>
            <a:r>
              <a:rPr lang="en-US" sz="2400" dirty="0" smtClean="0"/>
              <a:t> in Data</a:t>
            </a:r>
          </a:p>
          <a:p>
            <a:pPr marL="514350" indent="-514350">
              <a:buFont typeface="+mj-lt"/>
              <a:buAutoNum type="arabicPeriod"/>
            </a:pPr>
            <a:endParaRPr lang="en-US" sz="2400" dirty="0" smtClean="0"/>
          </a:p>
          <a:p>
            <a:pPr marL="514350" indent="-514350">
              <a:buFont typeface="+mj-lt"/>
              <a:buAutoNum type="arabicPeriod"/>
            </a:pPr>
            <a:r>
              <a:rPr lang="en-US" sz="2400" dirty="0" smtClean="0"/>
              <a:t>/ 9.   Prediction</a:t>
            </a:r>
          </a:p>
          <a:p>
            <a:pPr marL="514350" indent="-514350">
              <a:buFont typeface="+mj-lt"/>
              <a:buAutoNum type="arabicPeriod"/>
            </a:pPr>
            <a:r>
              <a:rPr lang="en-US" sz="2400" dirty="0" smtClean="0"/>
              <a:t>/ 10. Classification</a:t>
            </a:r>
          </a:p>
          <a:p>
            <a:pPr marL="514350" indent="-514350">
              <a:buFont typeface="+mj-lt"/>
              <a:buAutoNum type="arabicPeriod"/>
            </a:pPr>
            <a:r>
              <a:rPr lang="en-US" sz="2400" dirty="0" smtClean="0"/>
              <a:t>Vertical Application </a:t>
            </a:r>
          </a:p>
          <a:p>
            <a:pPr marL="514350" indent="-514350">
              <a:buFont typeface="+mj-lt"/>
              <a:buAutoNum type="arabicPeriod" startAt="11"/>
            </a:pPr>
            <a:endParaRPr lang="en-US" sz="2400" dirty="0" smtClean="0"/>
          </a:p>
          <a:p>
            <a:pPr marL="514350" indent="-514350">
              <a:buFont typeface="+mj-lt"/>
              <a:buAutoNum type="arabicPeriod" startAt="11"/>
            </a:pPr>
            <a:r>
              <a:rPr lang="en-US" sz="2400" dirty="0" smtClean="0"/>
              <a:t>Fusing Knowledge</a:t>
            </a:r>
          </a:p>
          <a:p>
            <a:pPr marL="514350" indent="-514350">
              <a:buFont typeface="+mj-lt"/>
              <a:buAutoNum type="arabicPeriod" startAt="11"/>
            </a:pPr>
            <a:r>
              <a:rPr lang="en-US" sz="2400" dirty="0" smtClean="0"/>
              <a:t>Context oriented Programming </a:t>
            </a:r>
          </a:p>
        </p:txBody>
      </p:sp>
      <p:pic>
        <p:nvPicPr>
          <p:cNvPr id="4" name="Grafik 3"/>
          <p:cNvPicPr>
            <a:picLocks noChangeAspect="1"/>
          </p:cNvPicPr>
          <p:nvPr/>
        </p:nvPicPr>
        <p:blipFill rotWithShape="1">
          <a:blip r:embed="rId3" cstate="screen">
            <a:extLst>
              <a:ext uri="{28A0092B-C50C-407E-A947-70E740481C1C}">
                <a14:useLocalDpi xmlns:a14="http://schemas.microsoft.com/office/drawing/2010/main"/>
              </a:ext>
            </a:extLst>
          </a:blip>
          <a:srcRect l="-1887" t="-2059" r="37736" b="2059"/>
          <a:stretch/>
        </p:blipFill>
        <p:spPr>
          <a:xfrm>
            <a:off x="-324544" y="1088625"/>
            <a:ext cx="2448272" cy="5252254"/>
          </a:xfrm>
          <a:prstGeom prst="rect">
            <a:avLst/>
          </a:prstGeom>
        </p:spPr>
      </p:pic>
      <p:cxnSp>
        <p:nvCxnSpPr>
          <p:cNvPr id="13" name="Gerade Verbindung mit Pfeil 12"/>
          <p:cNvCxnSpPr/>
          <p:nvPr/>
        </p:nvCxnSpPr>
        <p:spPr>
          <a:xfrm flipH="1">
            <a:off x="2123728" y="3710560"/>
            <a:ext cx="5040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r Verbinder 15"/>
          <p:cNvCxnSpPr/>
          <p:nvPr/>
        </p:nvCxnSpPr>
        <p:spPr>
          <a:xfrm>
            <a:off x="2627784" y="3714752"/>
            <a:ext cx="0" cy="10824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Gerader Verbinder 17"/>
          <p:cNvCxnSpPr/>
          <p:nvPr/>
        </p:nvCxnSpPr>
        <p:spPr>
          <a:xfrm flipH="1">
            <a:off x="2123728" y="4797152"/>
            <a:ext cx="504056"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16596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p:cNvPicPr>
            <a:picLocks noChangeAspect="1" noChangeArrowheads="1"/>
          </p:cNvPicPr>
          <p:nvPr/>
        </p:nvPicPr>
        <p:blipFill>
          <a:blip r:embed="rId3"/>
          <a:srcRect/>
          <a:stretch>
            <a:fillRect/>
          </a:stretch>
        </p:blipFill>
        <p:spPr bwMode="auto">
          <a:xfrm>
            <a:off x="318171" y="1744577"/>
            <a:ext cx="6844088" cy="4847564"/>
          </a:xfrm>
          <a:prstGeom prst="rect">
            <a:avLst/>
          </a:prstGeom>
          <a:noFill/>
          <a:ln w="12700" cap="flat">
            <a:noFill/>
            <a:miter lim="800000"/>
            <a:headEnd/>
            <a:tailEnd/>
          </a:ln>
        </p:spPr>
      </p:pic>
      <p:sp>
        <p:nvSpPr>
          <p:cNvPr id="2" name="Rechteck 1"/>
          <p:cNvSpPr/>
          <p:nvPr/>
        </p:nvSpPr>
        <p:spPr>
          <a:xfrm>
            <a:off x="318171" y="395257"/>
            <a:ext cx="2771913" cy="461665"/>
          </a:xfrm>
          <a:prstGeom prst="rect">
            <a:avLst/>
          </a:prstGeom>
        </p:spPr>
        <p:txBody>
          <a:bodyPr wrap="none">
            <a:spAutoFit/>
          </a:bodyPr>
          <a:lstStyle/>
          <a:p>
            <a:r>
              <a:rPr lang="en-US" sz="2400" dirty="0" smtClean="0"/>
              <a:t>Scaling Messaging</a:t>
            </a:r>
            <a:endParaRPr lang="en-GB" sz="2400" dirty="0"/>
          </a:p>
        </p:txBody>
      </p:sp>
    </p:spTree>
    <p:extLst>
      <p:ext uri="{BB962C8B-B14F-4D97-AF65-F5344CB8AC3E}">
        <p14:creationId xmlns:p14="http://schemas.microsoft.com/office/powerpoint/2010/main" val="297465738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5682" name="Rectangle 2"/>
          <p:cNvSpPr>
            <a:spLocks noGrp="1" noChangeArrowheads="1"/>
          </p:cNvSpPr>
          <p:nvPr>
            <p:ph type="title"/>
          </p:nvPr>
        </p:nvSpPr>
        <p:spPr/>
        <p:txBody>
          <a:bodyPr/>
          <a:lstStyle/>
          <a:p>
            <a:r>
              <a:rPr lang="en-US" altLang="de-DE" dirty="0" smtClean="0"/>
              <a:t>The real challenge:</a:t>
            </a:r>
            <a:br>
              <a:rPr lang="en-US" altLang="de-DE" dirty="0" smtClean="0"/>
            </a:br>
            <a:r>
              <a:rPr lang="en-US" altLang="de-DE" dirty="0" smtClean="0"/>
              <a:t>n</a:t>
            </a:r>
            <a:r>
              <a:rPr lang="en-US" altLang="de-DE" dirty="0" smtClean="0"/>
              <a:t>on-scalable </a:t>
            </a:r>
            <a:r>
              <a:rPr lang="en-US" altLang="de-DE" dirty="0"/>
              <a:t>i</a:t>
            </a:r>
            <a:r>
              <a:rPr lang="en-US" altLang="de-DE" dirty="0" smtClean="0"/>
              <a:t>ntegration</a:t>
            </a:r>
            <a:endParaRPr lang="en-US" altLang="de-DE" dirty="0"/>
          </a:p>
        </p:txBody>
      </p:sp>
      <p:sp>
        <p:nvSpPr>
          <p:cNvPr id="1735683" name="Rectangle 3"/>
          <p:cNvSpPr>
            <a:spLocks noGrp="1" noChangeArrowheads="1"/>
          </p:cNvSpPr>
          <p:nvPr>
            <p:ph type="body" idx="1"/>
          </p:nvPr>
        </p:nvSpPr>
        <p:spPr/>
        <p:txBody>
          <a:bodyPr/>
          <a:lstStyle/>
          <a:p>
            <a:pPr>
              <a:spcAft>
                <a:spcPct val="20000"/>
              </a:spcAft>
              <a:buFontTx/>
              <a:buNone/>
            </a:pPr>
            <a:r>
              <a:rPr lang="en-US" altLang="de-DE" sz="2200" dirty="0">
                <a:solidFill>
                  <a:schemeClr val="accent2"/>
                </a:solidFill>
              </a:rPr>
              <a:t>The Combinatorial Complexity of Ongoing Integration</a:t>
            </a:r>
            <a:endParaRPr lang="en-US" altLang="de-DE" sz="2400" b="0" dirty="0"/>
          </a:p>
          <a:p>
            <a:pPr>
              <a:spcAft>
                <a:spcPct val="20000"/>
              </a:spcAft>
            </a:pPr>
            <a:r>
              <a:rPr lang="en-US" altLang="de-DE" sz="2400" b="0" dirty="0"/>
              <a:t>For interoperability, devices have to be programmed to recognize the specific protocols, standards, data formats, and operations of all expected peer devices</a:t>
            </a:r>
          </a:p>
          <a:p>
            <a:r>
              <a:rPr lang="en-US" altLang="de-DE" sz="2400" b="0" dirty="0"/>
              <a:t>If we want to integrate a new device type into a network, all existing devices must be updated</a:t>
            </a:r>
          </a:p>
          <a:p>
            <a:pPr>
              <a:spcBef>
                <a:spcPct val="75000"/>
              </a:spcBef>
            </a:pPr>
            <a:r>
              <a:rPr lang="en-US" altLang="de-DE" sz="2400" b="0" dirty="0"/>
              <a:t>Because developers program against standards known at development time, they can’t accommodate entirely new devices that don’t resemble existing standards</a:t>
            </a:r>
            <a:endParaRPr lang="en-US" altLang="de-DE" dirty="0"/>
          </a:p>
        </p:txBody>
      </p:sp>
    </p:spTree>
    <p:extLst>
      <p:ext uri="{BB962C8B-B14F-4D97-AF65-F5344CB8AC3E}">
        <p14:creationId xmlns:p14="http://schemas.microsoft.com/office/powerpoint/2010/main" val="852661450"/>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62" name="Rectangle 2"/>
          <p:cNvSpPr>
            <a:spLocks noGrp="1" noChangeArrowheads="1"/>
          </p:cNvSpPr>
          <p:nvPr>
            <p:ph type="title"/>
          </p:nvPr>
        </p:nvSpPr>
        <p:spPr>
          <a:xfrm>
            <a:off x="210912" y="305834"/>
            <a:ext cx="7479846" cy="561975"/>
          </a:xfrm>
        </p:spPr>
        <p:txBody>
          <a:bodyPr/>
          <a:lstStyle/>
          <a:p>
            <a:r>
              <a:rPr lang="en-US" altLang="de-DE" sz="2400" dirty="0" smtClean="0"/>
              <a:t>The 1990s: “Recombinant </a:t>
            </a:r>
            <a:r>
              <a:rPr lang="en-US" altLang="de-DE" sz="2400" dirty="0"/>
              <a:t>Computing</a:t>
            </a:r>
            <a:r>
              <a:rPr lang="en-US" altLang="de-DE" sz="2400" dirty="0" smtClean="0"/>
              <a:t>”</a:t>
            </a:r>
            <a:r>
              <a:rPr lang="en-US" altLang="de-DE" sz="2400" dirty="0"/>
              <a:t/>
            </a:r>
            <a:br>
              <a:rPr lang="en-US" altLang="de-DE" sz="2400" dirty="0"/>
            </a:br>
            <a:r>
              <a:rPr lang="en-US" altLang="de-DE" sz="2000" b="0" dirty="0" smtClean="0"/>
              <a:t>(</a:t>
            </a:r>
            <a:r>
              <a:rPr lang="en-US" altLang="de-DE" sz="2000" dirty="0"/>
              <a:t>PARC </a:t>
            </a:r>
            <a:r>
              <a:rPr lang="en-US" altLang="de-DE" sz="2000" b="0" dirty="0" smtClean="0"/>
              <a:t>Object </a:t>
            </a:r>
            <a:r>
              <a:rPr lang="en-US" altLang="de-DE" sz="2000" b="0" dirty="0"/>
              <a:t>Infrastructure, formerly known as Speakeasy)</a:t>
            </a:r>
            <a:endParaRPr lang="en-US" altLang="de-DE" sz="2400" dirty="0"/>
          </a:p>
        </p:txBody>
      </p:sp>
      <p:sp>
        <p:nvSpPr>
          <p:cNvPr id="1679363" name="Rectangle 3"/>
          <p:cNvSpPr>
            <a:spLocks noGrp="1" noChangeArrowheads="1"/>
          </p:cNvSpPr>
          <p:nvPr>
            <p:ph type="body" idx="1"/>
          </p:nvPr>
        </p:nvSpPr>
        <p:spPr>
          <a:xfrm>
            <a:off x="661736" y="1186832"/>
            <a:ext cx="7784432" cy="5382409"/>
          </a:xfrm>
        </p:spPr>
        <p:txBody>
          <a:bodyPr/>
          <a:lstStyle/>
          <a:p>
            <a:pPr>
              <a:buFontTx/>
              <a:buNone/>
            </a:pPr>
            <a:endParaRPr lang="en-US" altLang="de-DE" sz="700" dirty="0"/>
          </a:p>
          <a:p>
            <a:r>
              <a:rPr lang="en-US" altLang="de-DE" sz="2400" b="0" dirty="0"/>
              <a:t>A small, fixed set of generic interfaces</a:t>
            </a:r>
          </a:p>
          <a:p>
            <a:pPr lvl="1"/>
            <a:r>
              <a:rPr lang="en-US" altLang="de-DE" sz="2400" dirty="0"/>
              <a:t>presumed to be known to all parties in an interaction</a:t>
            </a:r>
            <a:endParaRPr lang="en-US" altLang="de-DE" sz="2400" b="1" dirty="0"/>
          </a:p>
          <a:p>
            <a:r>
              <a:rPr lang="en-US" altLang="de-DE" sz="2400" b="0" dirty="0"/>
              <a:t>Mobile code for dynamic extension</a:t>
            </a:r>
          </a:p>
          <a:p>
            <a:pPr lvl="1"/>
            <a:r>
              <a:rPr lang="en-US" altLang="de-DE" sz="2400" dirty="0"/>
              <a:t>sender downloading code to clients for specific protocols, data types</a:t>
            </a:r>
          </a:p>
          <a:p>
            <a:r>
              <a:rPr lang="en-US" altLang="de-DE" sz="2400" b="0" dirty="0"/>
              <a:t>User in the loop</a:t>
            </a:r>
          </a:p>
          <a:p>
            <a:pPr lvl="1"/>
            <a:r>
              <a:rPr lang="en-US" altLang="de-DE" sz="2400" dirty="0"/>
              <a:t>Decides which devices/service to associate</a:t>
            </a:r>
          </a:p>
          <a:p>
            <a:pPr lvl="1"/>
            <a:r>
              <a:rPr lang="en-US" altLang="de-DE" sz="2400" dirty="0"/>
              <a:t>Programmatic interfaces define only syntax, user must decide what makes sense</a:t>
            </a:r>
            <a:endParaRPr lang="en-US" altLang="de-DE" dirty="0"/>
          </a:p>
        </p:txBody>
      </p:sp>
      <p:pic>
        <p:nvPicPr>
          <p:cNvPr id="58370" name="Picture 2" descr="http://www.acm.org/uist/archive/thumbnails/proceedings/2002/p171-newma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5162239"/>
            <a:ext cx="2569482" cy="1668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78576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220662" y="255940"/>
            <a:ext cx="7153275" cy="561975"/>
          </a:xfrm>
        </p:spPr>
        <p:txBody>
          <a:bodyPr/>
          <a:lstStyle/>
          <a:p>
            <a:r>
              <a:rPr lang="en-US" altLang="de-DE" dirty="0" smtClean="0"/>
              <a:t>The 2000s: Namespaces Mobile </a:t>
            </a:r>
            <a:r>
              <a:rPr lang="en-US" altLang="de-DE" dirty="0"/>
              <a:t>Users</a:t>
            </a:r>
          </a:p>
        </p:txBody>
      </p:sp>
      <p:sp>
        <p:nvSpPr>
          <p:cNvPr id="71683" name="Rectangle 3" descr="Rectangle: Click to edit Master text styles&#10;Second level&#10;Third level&#10;Fourth level&#10;Fifth level"/>
          <p:cNvSpPr>
            <a:spLocks noGrp="1" noChangeArrowheads="1"/>
          </p:cNvSpPr>
          <p:nvPr>
            <p:ph type="body" idx="1"/>
          </p:nvPr>
        </p:nvSpPr>
        <p:spPr>
          <a:xfrm>
            <a:off x="375120" y="1140795"/>
            <a:ext cx="8220075" cy="4416072"/>
          </a:xfrm>
        </p:spPr>
        <p:txBody>
          <a:bodyPr/>
          <a:lstStyle/>
          <a:p>
            <a:pPr>
              <a:buClr>
                <a:schemeClr val="tx1"/>
              </a:buClr>
              <a:buFontTx/>
              <a:buChar char="•"/>
            </a:pPr>
            <a:r>
              <a:rPr lang="en-US" altLang="de-DE" sz="2800" dirty="0"/>
              <a:t>Interact with local resources</a:t>
            </a:r>
          </a:p>
          <a:p>
            <a:pPr>
              <a:buClr>
                <a:schemeClr val="tx1"/>
              </a:buClr>
              <a:buFontTx/>
              <a:buChar char="•"/>
            </a:pPr>
            <a:r>
              <a:rPr lang="en-US" altLang="de-DE" sz="2800" dirty="0"/>
              <a:t>Data </a:t>
            </a:r>
            <a:r>
              <a:rPr lang="en-US" altLang="de-DE" sz="2800" i="1" dirty="0"/>
              <a:t>cloud </a:t>
            </a:r>
            <a:r>
              <a:rPr lang="en-US" altLang="de-DE" sz="2800" dirty="0"/>
              <a:t>follows the user</a:t>
            </a:r>
          </a:p>
        </p:txBody>
      </p:sp>
      <p:sp>
        <p:nvSpPr>
          <p:cNvPr id="71686" name="Rectangle 6"/>
          <p:cNvSpPr>
            <a:spLocks noChangeArrowheads="1"/>
          </p:cNvSpPr>
          <p:nvPr/>
        </p:nvSpPr>
        <p:spPr bwMode="auto">
          <a:xfrm>
            <a:off x="1043608" y="2815431"/>
            <a:ext cx="3200400" cy="1752600"/>
          </a:xfrm>
          <a:prstGeom prst="rect">
            <a:avLst/>
          </a:prstGeom>
          <a:noFill/>
          <a:ln w="28575">
            <a:solidFill>
              <a:schemeClr val="tx1"/>
            </a:solidFill>
            <a:prstDash val="dash"/>
            <a:miter lim="800000"/>
            <a:headEnd/>
            <a:tailEnd/>
          </a:ln>
          <a:effectLst/>
          <a:extLst/>
        </p:spPr>
        <p:txBody>
          <a:bodyPr wrap="none" anchor="ctr"/>
          <a:lstStyle/>
          <a:p>
            <a:endParaRPr lang="de-DE"/>
          </a:p>
        </p:txBody>
      </p:sp>
      <p:sp>
        <p:nvSpPr>
          <p:cNvPr id="71687" name="Rectangle 7"/>
          <p:cNvSpPr>
            <a:spLocks noChangeArrowheads="1"/>
          </p:cNvSpPr>
          <p:nvPr/>
        </p:nvSpPr>
        <p:spPr bwMode="auto">
          <a:xfrm>
            <a:off x="5006008" y="2815431"/>
            <a:ext cx="3200400" cy="1752600"/>
          </a:xfrm>
          <a:prstGeom prst="rect">
            <a:avLst/>
          </a:prstGeom>
          <a:solidFill>
            <a:srgbClr val="FFCC66"/>
          </a:solidFill>
          <a:ln w="28575">
            <a:solidFill>
              <a:schemeClr val="tx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689" name="Line 9"/>
          <p:cNvSpPr>
            <a:spLocks noChangeShapeType="1"/>
          </p:cNvSpPr>
          <p:nvPr/>
        </p:nvSpPr>
        <p:spPr bwMode="auto">
          <a:xfrm>
            <a:off x="4015408" y="3729831"/>
            <a:ext cx="1371600" cy="0"/>
          </a:xfrm>
          <a:prstGeom prst="line">
            <a:avLst/>
          </a:prstGeom>
          <a:noFill/>
          <a:ln w="28575">
            <a:solidFill>
              <a:schemeClr val="tx1"/>
            </a:solidFill>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a:p>
        </p:txBody>
      </p:sp>
      <p:sp>
        <p:nvSpPr>
          <p:cNvPr id="71690" name="Text Box 10"/>
          <p:cNvSpPr txBox="1">
            <a:spLocks noChangeArrowheads="1"/>
          </p:cNvSpPr>
          <p:nvPr/>
        </p:nvSpPr>
        <p:spPr bwMode="auto">
          <a:xfrm>
            <a:off x="1119808" y="4187031"/>
            <a:ext cx="9017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1600"/>
              <a:t>Space A</a:t>
            </a:r>
          </a:p>
        </p:txBody>
      </p:sp>
      <p:sp>
        <p:nvSpPr>
          <p:cNvPr id="71691" name="Text Box 11"/>
          <p:cNvSpPr txBox="1">
            <a:spLocks noChangeArrowheads="1"/>
          </p:cNvSpPr>
          <p:nvPr/>
        </p:nvSpPr>
        <p:spPr bwMode="auto">
          <a:xfrm>
            <a:off x="5082208" y="4187031"/>
            <a:ext cx="8985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1600"/>
              <a:t>Space B</a:t>
            </a:r>
          </a:p>
        </p:txBody>
      </p:sp>
      <p:grpSp>
        <p:nvGrpSpPr>
          <p:cNvPr id="71711" name="Group 31"/>
          <p:cNvGrpSpPr>
            <a:grpSpLocks/>
          </p:cNvGrpSpPr>
          <p:nvPr/>
        </p:nvGrpSpPr>
        <p:grpSpPr bwMode="auto">
          <a:xfrm>
            <a:off x="1043608" y="2891631"/>
            <a:ext cx="2921000" cy="1676400"/>
            <a:chOff x="480" y="3120"/>
            <a:chExt cx="1840" cy="1056"/>
          </a:xfrm>
        </p:grpSpPr>
        <p:sp>
          <p:nvSpPr>
            <p:cNvPr id="71703" name="Freeform 23"/>
            <p:cNvSpPr>
              <a:spLocks/>
            </p:cNvSpPr>
            <p:nvPr/>
          </p:nvSpPr>
          <p:spPr bwMode="auto">
            <a:xfrm>
              <a:off x="768" y="3120"/>
              <a:ext cx="384" cy="240"/>
            </a:xfrm>
            <a:custGeom>
              <a:avLst/>
              <a:gdLst>
                <a:gd name="T0" fmla="*/ 0 w 384"/>
                <a:gd name="T1" fmla="*/ 0 h 240"/>
                <a:gd name="T2" fmla="*/ 144 w 384"/>
                <a:gd name="T3" fmla="*/ 144 h 240"/>
                <a:gd name="T4" fmla="*/ 240 w 384"/>
                <a:gd name="T5" fmla="*/ 48 h 240"/>
                <a:gd name="T6" fmla="*/ 384 w 384"/>
                <a:gd name="T7" fmla="*/ 240 h 240"/>
              </a:gdLst>
              <a:ahLst/>
              <a:cxnLst>
                <a:cxn ang="0">
                  <a:pos x="T0" y="T1"/>
                </a:cxn>
                <a:cxn ang="0">
                  <a:pos x="T2" y="T3"/>
                </a:cxn>
                <a:cxn ang="0">
                  <a:pos x="T4" y="T5"/>
                </a:cxn>
                <a:cxn ang="0">
                  <a:pos x="T6" y="T7"/>
                </a:cxn>
              </a:cxnLst>
              <a:rect l="0" t="0" r="r" b="b"/>
              <a:pathLst>
                <a:path w="384" h="240">
                  <a:moveTo>
                    <a:pt x="0" y="0"/>
                  </a:moveTo>
                  <a:cubicBezTo>
                    <a:pt x="52" y="68"/>
                    <a:pt x="104" y="136"/>
                    <a:pt x="144" y="144"/>
                  </a:cubicBezTo>
                  <a:cubicBezTo>
                    <a:pt x="184" y="152"/>
                    <a:pt x="200" y="32"/>
                    <a:pt x="240" y="48"/>
                  </a:cubicBezTo>
                  <a:cubicBezTo>
                    <a:pt x="280" y="64"/>
                    <a:pt x="360" y="208"/>
                    <a:pt x="384" y="240"/>
                  </a:cubicBezTo>
                </a:path>
              </a:pathLst>
            </a:custGeom>
            <a:noFill/>
            <a:ln w="28575" cap="flat" cmpd="sng">
              <a:solidFill>
                <a:schemeClr val="tx1"/>
              </a:solidFill>
              <a:prstDash val="sysDot"/>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a:p>
          </p:txBody>
        </p:sp>
        <p:sp>
          <p:nvSpPr>
            <p:cNvPr id="71704" name="Freeform 24"/>
            <p:cNvSpPr>
              <a:spLocks/>
            </p:cNvSpPr>
            <p:nvPr/>
          </p:nvSpPr>
          <p:spPr bwMode="auto">
            <a:xfrm>
              <a:off x="480" y="3600"/>
              <a:ext cx="576" cy="296"/>
            </a:xfrm>
            <a:custGeom>
              <a:avLst/>
              <a:gdLst>
                <a:gd name="T0" fmla="*/ 0 w 576"/>
                <a:gd name="T1" fmla="*/ 0 h 296"/>
                <a:gd name="T2" fmla="*/ 240 w 576"/>
                <a:gd name="T3" fmla="*/ 96 h 296"/>
                <a:gd name="T4" fmla="*/ 288 w 576"/>
                <a:gd name="T5" fmla="*/ 288 h 296"/>
                <a:gd name="T6" fmla="*/ 576 w 576"/>
                <a:gd name="T7" fmla="*/ 144 h 296"/>
              </a:gdLst>
              <a:ahLst/>
              <a:cxnLst>
                <a:cxn ang="0">
                  <a:pos x="T0" y="T1"/>
                </a:cxn>
                <a:cxn ang="0">
                  <a:pos x="T2" y="T3"/>
                </a:cxn>
                <a:cxn ang="0">
                  <a:pos x="T4" y="T5"/>
                </a:cxn>
                <a:cxn ang="0">
                  <a:pos x="T6" y="T7"/>
                </a:cxn>
              </a:cxnLst>
              <a:rect l="0" t="0" r="r" b="b"/>
              <a:pathLst>
                <a:path w="576" h="296">
                  <a:moveTo>
                    <a:pt x="0" y="0"/>
                  </a:moveTo>
                  <a:cubicBezTo>
                    <a:pt x="96" y="24"/>
                    <a:pt x="192" y="48"/>
                    <a:pt x="240" y="96"/>
                  </a:cubicBezTo>
                  <a:cubicBezTo>
                    <a:pt x="288" y="144"/>
                    <a:pt x="232" y="280"/>
                    <a:pt x="288" y="288"/>
                  </a:cubicBezTo>
                  <a:cubicBezTo>
                    <a:pt x="344" y="296"/>
                    <a:pt x="528" y="168"/>
                    <a:pt x="576" y="144"/>
                  </a:cubicBezTo>
                </a:path>
              </a:pathLst>
            </a:custGeom>
            <a:noFill/>
            <a:ln w="28575" cap="flat" cmpd="sng">
              <a:solidFill>
                <a:schemeClr val="tx1"/>
              </a:solidFill>
              <a:prstDash val="sysDot"/>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a:p>
          </p:txBody>
        </p:sp>
        <p:sp>
          <p:nvSpPr>
            <p:cNvPr id="71705" name="Freeform 25"/>
            <p:cNvSpPr>
              <a:spLocks/>
            </p:cNvSpPr>
            <p:nvPr/>
          </p:nvSpPr>
          <p:spPr bwMode="auto">
            <a:xfrm>
              <a:off x="2064" y="3600"/>
              <a:ext cx="256" cy="576"/>
            </a:xfrm>
            <a:custGeom>
              <a:avLst/>
              <a:gdLst>
                <a:gd name="T0" fmla="*/ 96 w 256"/>
                <a:gd name="T1" fmla="*/ 576 h 576"/>
                <a:gd name="T2" fmla="*/ 96 w 256"/>
                <a:gd name="T3" fmla="*/ 336 h 576"/>
                <a:gd name="T4" fmla="*/ 240 w 256"/>
                <a:gd name="T5" fmla="*/ 240 h 576"/>
                <a:gd name="T6" fmla="*/ 0 w 256"/>
                <a:gd name="T7" fmla="*/ 0 h 576"/>
              </a:gdLst>
              <a:ahLst/>
              <a:cxnLst>
                <a:cxn ang="0">
                  <a:pos x="T0" y="T1"/>
                </a:cxn>
                <a:cxn ang="0">
                  <a:pos x="T2" y="T3"/>
                </a:cxn>
                <a:cxn ang="0">
                  <a:pos x="T4" y="T5"/>
                </a:cxn>
                <a:cxn ang="0">
                  <a:pos x="T6" y="T7"/>
                </a:cxn>
              </a:cxnLst>
              <a:rect l="0" t="0" r="r" b="b"/>
              <a:pathLst>
                <a:path w="256" h="576">
                  <a:moveTo>
                    <a:pt x="96" y="576"/>
                  </a:moveTo>
                  <a:cubicBezTo>
                    <a:pt x="84" y="484"/>
                    <a:pt x="72" y="392"/>
                    <a:pt x="96" y="336"/>
                  </a:cubicBezTo>
                  <a:cubicBezTo>
                    <a:pt x="120" y="280"/>
                    <a:pt x="256" y="296"/>
                    <a:pt x="240" y="240"/>
                  </a:cubicBezTo>
                  <a:cubicBezTo>
                    <a:pt x="224" y="184"/>
                    <a:pt x="112" y="92"/>
                    <a:pt x="0" y="0"/>
                  </a:cubicBezTo>
                </a:path>
              </a:pathLst>
            </a:custGeom>
            <a:noFill/>
            <a:ln w="28575" cap="flat" cmpd="sng">
              <a:solidFill>
                <a:schemeClr val="tx1"/>
              </a:solidFill>
              <a:prstDash val="sysDot"/>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a:p>
          </p:txBody>
        </p:sp>
      </p:grpSp>
      <p:grpSp>
        <p:nvGrpSpPr>
          <p:cNvPr id="71712" name="Group 32"/>
          <p:cNvGrpSpPr>
            <a:grpSpLocks/>
          </p:cNvGrpSpPr>
          <p:nvPr/>
        </p:nvGrpSpPr>
        <p:grpSpPr bwMode="auto">
          <a:xfrm>
            <a:off x="5806108" y="2891631"/>
            <a:ext cx="2324100" cy="1600200"/>
            <a:chOff x="3480" y="3120"/>
            <a:chExt cx="1464" cy="1008"/>
          </a:xfrm>
        </p:grpSpPr>
        <p:sp>
          <p:nvSpPr>
            <p:cNvPr id="71706" name="Freeform 26"/>
            <p:cNvSpPr>
              <a:spLocks/>
            </p:cNvSpPr>
            <p:nvPr/>
          </p:nvSpPr>
          <p:spPr bwMode="auto">
            <a:xfrm>
              <a:off x="3480" y="3120"/>
              <a:ext cx="264" cy="336"/>
            </a:xfrm>
            <a:custGeom>
              <a:avLst/>
              <a:gdLst>
                <a:gd name="T0" fmla="*/ 24 w 264"/>
                <a:gd name="T1" fmla="*/ 0 h 336"/>
                <a:gd name="T2" fmla="*/ 24 w 264"/>
                <a:gd name="T3" fmla="*/ 240 h 336"/>
                <a:gd name="T4" fmla="*/ 168 w 264"/>
                <a:gd name="T5" fmla="*/ 96 h 336"/>
                <a:gd name="T6" fmla="*/ 264 w 264"/>
                <a:gd name="T7" fmla="*/ 336 h 336"/>
              </a:gdLst>
              <a:ahLst/>
              <a:cxnLst>
                <a:cxn ang="0">
                  <a:pos x="T0" y="T1"/>
                </a:cxn>
                <a:cxn ang="0">
                  <a:pos x="T2" y="T3"/>
                </a:cxn>
                <a:cxn ang="0">
                  <a:pos x="T4" y="T5"/>
                </a:cxn>
                <a:cxn ang="0">
                  <a:pos x="T6" y="T7"/>
                </a:cxn>
              </a:cxnLst>
              <a:rect l="0" t="0" r="r" b="b"/>
              <a:pathLst>
                <a:path w="264" h="336">
                  <a:moveTo>
                    <a:pt x="24" y="0"/>
                  </a:moveTo>
                  <a:cubicBezTo>
                    <a:pt x="12" y="112"/>
                    <a:pt x="0" y="224"/>
                    <a:pt x="24" y="240"/>
                  </a:cubicBezTo>
                  <a:cubicBezTo>
                    <a:pt x="48" y="256"/>
                    <a:pt x="128" y="80"/>
                    <a:pt x="168" y="96"/>
                  </a:cubicBezTo>
                  <a:cubicBezTo>
                    <a:pt x="208" y="112"/>
                    <a:pt x="236" y="224"/>
                    <a:pt x="264" y="336"/>
                  </a:cubicBezTo>
                </a:path>
              </a:pathLst>
            </a:custGeom>
            <a:noFill/>
            <a:ln w="28575" cap="flat" cmpd="sng">
              <a:solidFill>
                <a:schemeClr val="tx1"/>
              </a:solidFill>
              <a:prstDash val="sysDot"/>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a:p>
          </p:txBody>
        </p:sp>
        <p:sp>
          <p:nvSpPr>
            <p:cNvPr id="71708" name="Freeform 28"/>
            <p:cNvSpPr>
              <a:spLocks/>
            </p:cNvSpPr>
            <p:nvPr/>
          </p:nvSpPr>
          <p:spPr bwMode="auto">
            <a:xfrm>
              <a:off x="4672" y="3600"/>
              <a:ext cx="232" cy="528"/>
            </a:xfrm>
            <a:custGeom>
              <a:avLst/>
              <a:gdLst>
                <a:gd name="T0" fmla="*/ 32 w 232"/>
                <a:gd name="T1" fmla="*/ 528 h 528"/>
                <a:gd name="T2" fmla="*/ 32 w 232"/>
                <a:gd name="T3" fmla="*/ 288 h 528"/>
                <a:gd name="T4" fmla="*/ 224 w 232"/>
                <a:gd name="T5" fmla="*/ 288 h 528"/>
                <a:gd name="T6" fmla="*/ 80 w 232"/>
                <a:gd name="T7" fmla="*/ 0 h 528"/>
              </a:gdLst>
              <a:ahLst/>
              <a:cxnLst>
                <a:cxn ang="0">
                  <a:pos x="T0" y="T1"/>
                </a:cxn>
                <a:cxn ang="0">
                  <a:pos x="T2" y="T3"/>
                </a:cxn>
                <a:cxn ang="0">
                  <a:pos x="T4" y="T5"/>
                </a:cxn>
                <a:cxn ang="0">
                  <a:pos x="T6" y="T7"/>
                </a:cxn>
              </a:cxnLst>
              <a:rect l="0" t="0" r="r" b="b"/>
              <a:pathLst>
                <a:path w="232" h="528">
                  <a:moveTo>
                    <a:pt x="32" y="528"/>
                  </a:moveTo>
                  <a:cubicBezTo>
                    <a:pt x="16" y="428"/>
                    <a:pt x="0" y="328"/>
                    <a:pt x="32" y="288"/>
                  </a:cubicBezTo>
                  <a:cubicBezTo>
                    <a:pt x="64" y="248"/>
                    <a:pt x="216" y="336"/>
                    <a:pt x="224" y="288"/>
                  </a:cubicBezTo>
                  <a:cubicBezTo>
                    <a:pt x="232" y="240"/>
                    <a:pt x="156" y="120"/>
                    <a:pt x="80" y="0"/>
                  </a:cubicBezTo>
                </a:path>
              </a:pathLst>
            </a:custGeom>
            <a:noFill/>
            <a:ln w="28575" cap="flat" cmpd="sng">
              <a:solidFill>
                <a:schemeClr val="tx1"/>
              </a:solidFill>
              <a:prstDash val="sysDot"/>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a:p>
          </p:txBody>
        </p:sp>
        <p:sp>
          <p:nvSpPr>
            <p:cNvPr id="71709" name="Freeform 29"/>
            <p:cNvSpPr>
              <a:spLocks/>
            </p:cNvSpPr>
            <p:nvPr/>
          </p:nvSpPr>
          <p:spPr bwMode="auto">
            <a:xfrm>
              <a:off x="4512" y="3168"/>
              <a:ext cx="432" cy="112"/>
            </a:xfrm>
            <a:custGeom>
              <a:avLst/>
              <a:gdLst>
                <a:gd name="T0" fmla="*/ 432 w 432"/>
                <a:gd name="T1" fmla="*/ 96 h 112"/>
                <a:gd name="T2" fmla="*/ 288 w 432"/>
                <a:gd name="T3" fmla="*/ 96 h 112"/>
                <a:gd name="T4" fmla="*/ 240 w 432"/>
                <a:gd name="T5" fmla="*/ 0 h 112"/>
                <a:gd name="T6" fmla="*/ 0 w 432"/>
                <a:gd name="T7" fmla="*/ 96 h 112"/>
              </a:gdLst>
              <a:ahLst/>
              <a:cxnLst>
                <a:cxn ang="0">
                  <a:pos x="T0" y="T1"/>
                </a:cxn>
                <a:cxn ang="0">
                  <a:pos x="T2" y="T3"/>
                </a:cxn>
                <a:cxn ang="0">
                  <a:pos x="T4" y="T5"/>
                </a:cxn>
                <a:cxn ang="0">
                  <a:pos x="T6" y="T7"/>
                </a:cxn>
              </a:cxnLst>
              <a:rect l="0" t="0" r="r" b="b"/>
              <a:pathLst>
                <a:path w="432" h="112">
                  <a:moveTo>
                    <a:pt x="432" y="96"/>
                  </a:moveTo>
                  <a:cubicBezTo>
                    <a:pt x="376" y="104"/>
                    <a:pt x="320" y="112"/>
                    <a:pt x="288" y="96"/>
                  </a:cubicBezTo>
                  <a:cubicBezTo>
                    <a:pt x="256" y="80"/>
                    <a:pt x="288" y="0"/>
                    <a:pt x="240" y="0"/>
                  </a:cubicBezTo>
                  <a:cubicBezTo>
                    <a:pt x="192" y="0"/>
                    <a:pt x="96" y="48"/>
                    <a:pt x="0" y="96"/>
                  </a:cubicBezTo>
                </a:path>
              </a:pathLst>
            </a:custGeom>
            <a:noFill/>
            <a:ln w="28575" cap="flat" cmpd="sng">
              <a:solidFill>
                <a:schemeClr val="tx1"/>
              </a:solidFill>
              <a:prstDash val="sysDot"/>
              <a:miter lim="800000"/>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de-DE"/>
            </a:p>
          </p:txBody>
        </p:sp>
      </p:grpSp>
      <p:grpSp>
        <p:nvGrpSpPr>
          <p:cNvPr id="71699" name="Group 19"/>
          <p:cNvGrpSpPr>
            <a:grpSpLocks/>
          </p:cNvGrpSpPr>
          <p:nvPr/>
        </p:nvGrpSpPr>
        <p:grpSpPr bwMode="auto">
          <a:xfrm>
            <a:off x="5780708" y="2967831"/>
            <a:ext cx="2197100" cy="1471613"/>
            <a:chOff x="824" y="362"/>
            <a:chExt cx="1384" cy="927"/>
          </a:xfrm>
        </p:grpSpPr>
        <p:sp>
          <p:nvSpPr>
            <p:cNvPr id="71700" name="Cloud"/>
            <p:cNvSpPr>
              <a:spLocks noChangeAspect="1" noEditPoints="1" noChangeArrowheads="1"/>
            </p:cNvSpPr>
            <p:nvPr/>
          </p:nvSpPr>
          <p:spPr bwMode="auto">
            <a:xfrm>
              <a:off x="824" y="362"/>
              <a:ext cx="1384" cy="927"/>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de-DE"/>
            </a:p>
          </p:txBody>
        </p:sp>
        <p:pic>
          <p:nvPicPr>
            <p:cNvPr id="71701" name="Picture 21" descr="C:\Documents and Settings\ckhess\Application Data\Microsoft\Media Catalog\Downloaded Clips\cl71\j028256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44" y="576"/>
              <a:ext cx="306" cy="480"/>
            </a:xfrm>
            <a:prstGeom prst="rect">
              <a:avLst/>
            </a:prstGeom>
            <a:noFill/>
            <a:extLst>
              <a:ext uri="{909E8E84-426E-40DD-AFC4-6F175D3DCCD1}">
                <a14:hiddenFill xmlns:a14="http://schemas.microsoft.com/office/drawing/2010/main">
                  <a:solidFill>
                    <a:srgbClr val="FFFFFF"/>
                  </a:solidFill>
                </a14:hiddenFill>
              </a:ext>
            </a:extLst>
          </p:spPr>
        </p:pic>
      </p:grpSp>
      <p:sp>
        <p:nvSpPr>
          <p:cNvPr id="71684" name="Cloud"/>
          <p:cNvSpPr>
            <a:spLocks noChangeAspect="1" noEditPoints="1" noChangeArrowheads="1"/>
          </p:cNvSpPr>
          <p:nvPr/>
        </p:nvSpPr>
        <p:spPr bwMode="auto">
          <a:xfrm>
            <a:off x="1653208" y="2967831"/>
            <a:ext cx="2197100" cy="1471613"/>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DDDDDD"/>
          </a:solidFill>
          <a:ln w="9525">
            <a:solidFill>
              <a:srgbClr val="000000"/>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de-DE"/>
          </a:p>
        </p:txBody>
      </p:sp>
      <p:pic>
        <p:nvPicPr>
          <p:cNvPr id="71685" name="Picture 5" descr="C:\Documents and Settings\ckhess\Application Data\Microsoft\Media Catalog\Downloaded Clips\cl71\j028256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78708" y="3307556"/>
            <a:ext cx="485775" cy="762000"/>
          </a:xfrm>
          <a:prstGeom prst="rect">
            <a:avLst/>
          </a:prstGeom>
          <a:noFill/>
          <a:extLst>
            <a:ext uri="{909E8E84-426E-40DD-AFC4-6F175D3DCCD1}">
              <a14:hiddenFill xmlns:a14="http://schemas.microsoft.com/office/drawing/2010/main">
                <a:solidFill>
                  <a:srgbClr val="FFFFFF"/>
                </a:solidFill>
              </a14:hiddenFill>
            </a:ext>
          </a:extLst>
        </p:spPr>
      </p:pic>
      <p:sp>
        <p:nvSpPr>
          <p:cNvPr id="71694" name="Oval 14"/>
          <p:cNvSpPr>
            <a:spLocks noChangeArrowheads="1"/>
          </p:cNvSpPr>
          <p:nvPr/>
        </p:nvSpPr>
        <p:spPr bwMode="auto">
          <a:xfrm>
            <a:off x="815008" y="3501231"/>
            <a:ext cx="381000" cy="381000"/>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695" name="Oval 15"/>
          <p:cNvSpPr>
            <a:spLocks noChangeArrowheads="1"/>
          </p:cNvSpPr>
          <p:nvPr/>
        </p:nvSpPr>
        <p:spPr bwMode="auto">
          <a:xfrm>
            <a:off x="3482008" y="4339431"/>
            <a:ext cx="381000" cy="381000"/>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696" name="Oval 16"/>
          <p:cNvSpPr>
            <a:spLocks noChangeArrowheads="1"/>
          </p:cNvSpPr>
          <p:nvPr/>
        </p:nvSpPr>
        <p:spPr bwMode="auto">
          <a:xfrm>
            <a:off x="5615608" y="2663031"/>
            <a:ext cx="381000" cy="3810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697" name="Oval 17"/>
          <p:cNvSpPr>
            <a:spLocks noChangeArrowheads="1"/>
          </p:cNvSpPr>
          <p:nvPr/>
        </p:nvSpPr>
        <p:spPr bwMode="auto">
          <a:xfrm>
            <a:off x="7596808" y="4339431"/>
            <a:ext cx="381000" cy="3810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698" name="Oval 18"/>
          <p:cNvSpPr>
            <a:spLocks noChangeArrowheads="1"/>
          </p:cNvSpPr>
          <p:nvPr/>
        </p:nvSpPr>
        <p:spPr bwMode="auto">
          <a:xfrm>
            <a:off x="7977808" y="2967831"/>
            <a:ext cx="381000" cy="381000"/>
          </a:xfrm>
          <a:prstGeom prst="ellipse">
            <a:avLst/>
          </a:prstGeom>
          <a:solidFill>
            <a:srgbClr val="FF99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693" name="Oval 13"/>
          <p:cNvSpPr>
            <a:spLocks noChangeArrowheads="1"/>
          </p:cNvSpPr>
          <p:nvPr/>
        </p:nvSpPr>
        <p:spPr bwMode="auto">
          <a:xfrm>
            <a:off x="1272208" y="2663031"/>
            <a:ext cx="381000" cy="381000"/>
          </a:xfrm>
          <a:prstGeom prst="ellipse">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1710" name="Text Box 30"/>
          <p:cNvSpPr txBox="1">
            <a:spLocks noChangeArrowheads="1"/>
          </p:cNvSpPr>
          <p:nvPr/>
        </p:nvSpPr>
        <p:spPr bwMode="auto">
          <a:xfrm>
            <a:off x="4320208" y="3425031"/>
            <a:ext cx="67468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1600"/>
              <a:t>move</a:t>
            </a:r>
          </a:p>
        </p:txBody>
      </p:sp>
      <p:sp>
        <p:nvSpPr>
          <p:cNvPr id="71717" name="Text Box 37"/>
          <p:cNvSpPr txBox="1">
            <a:spLocks noChangeArrowheads="1"/>
          </p:cNvSpPr>
          <p:nvPr/>
        </p:nvSpPr>
        <p:spPr bwMode="auto">
          <a:xfrm>
            <a:off x="23812" y="4720431"/>
            <a:ext cx="89535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de-DE" sz="3200" dirty="0">
                <a:sym typeface="Wingdings" panose="05000000000000000000" pitchFamily="2" charset="2"/>
              </a:rPr>
              <a:t> inject personal data reference into local space</a:t>
            </a:r>
          </a:p>
        </p:txBody>
      </p:sp>
      <p:sp>
        <p:nvSpPr>
          <p:cNvPr id="30" name="Text Box 37"/>
          <p:cNvSpPr txBox="1">
            <a:spLocks noChangeArrowheads="1"/>
          </p:cNvSpPr>
          <p:nvPr/>
        </p:nvSpPr>
        <p:spPr bwMode="auto">
          <a:xfrm>
            <a:off x="391145" y="5285581"/>
            <a:ext cx="86201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de-DE" sz="1600" b="1" dirty="0">
                <a:cs typeface="Arial" panose="020B0604020202020204" pitchFamily="34" charset="0"/>
              </a:rPr>
              <a:t>Building Applications for Ubiquitous Computing Environments</a:t>
            </a:r>
            <a:r>
              <a:rPr lang="en-US" altLang="de-DE" sz="1600" dirty="0">
                <a:cs typeface="Arial" panose="020B0604020202020204" pitchFamily="34" charset="0"/>
              </a:rPr>
              <a:t>.  </a:t>
            </a:r>
          </a:p>
          <a:p>
            <a:r>
              <a:rPr lang="en-US" altLang="de-DE" sz="1600" dirty="0">
                <a:cs typeface="Arial" panose="020B0604020202020204" pitchFamily="34" charset="0"/>
              </a:rPr>
              <a:t>Christopher K. Hess, Manuel </a:t>
            </a:r>
            <a:r>
              <a:rPr lang="en-US" altLang="de-DE" sz="1600" dirty="0" err="1">
                <a:cs typeface="Arial" panose="020B0604020202020204" pitchFamily="34" charset="0"/>
              </a:rPr>
              <a:t>Román</a:t>
            </a:r>
            <a:r>
              <a:rPr lang="en-US" altLang="de-DE" sz="1600" dirty="0">
                <a:cs typeface="Arial" panose="020B0604020202020204" pitchFamily="34" charset="0"/>
              </a:rPr>
              <a:t>, and Roy H. Campbell, In </a:t>
            </a:r>
            <a:r>
              <a:rPr lang="en-US" altLang="de-DE" sz="1600" i="1" dirty="0">
                <a:cs typeface="Arial" panose="020B0604020202020204" pitchFamily="34" charset="0"/>
              </a:rPr>
              <a:t>International Conference on Pervasive Computing (Pervasive 2002)</a:t>
            </a:r>
            <a:r>
              <a:rPr lang="en-US" altLang="de-DE" sz="1600" dirty="0">
                <a:cs typeface="Arial" panose="020B0604020202020204" pitchFamily="34" charset="0"/>
              </a:rPr>
              <a:t>, Zurich, Switzerland, August 26-28, 2002.</a:t>
            </a:r>
          </a:p>
        </p:txBody>
      </p:sp>
      <p:pic>
        <p:nvPicPr>
          <p:cNvPr id="31" name="Picture 2" descr="http://plan9.bell-labs.com/plan9/img/spaceglenda300.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6357713" y="1116874"/>
            <a:ext cx="1340695" cy="1552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905621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Two big problems of mobility</a:t>
            </a:r>
            <a:endParaRPr lang="en-GB" dirty="0"/>
          </a:p>
        </p:txBody>
      </p:sp>
      <p:sp>
        <p:nvSpPr>
          <p:cNvPr id="3" name="Inhaltsplatzhalter 2"/>
          <p:cNvSpPr>
            <a:spLocks noGrp="1"/>
          </p:cNvSpPr>
          <p:nvPr>
            <p:ph idx="1"/>
          </p:nvPr>
        </p:nvSpPr>
        <p:spPr/>
        <p:txBody>
          <a:bodyPr/>
          <a:lstStyle/>
          <a:p>
            <a:r>
              <a:rPr lang="en-GB" dirty="0" smtClean="0"/>
              <a:t>Physical Mobility</a:t>
            </a:r>
          </a:p>
          <a:p>
            <a:pPr lvl="1"/>
            <a:r>
              <a:rPr lang="en-GB" dirty="0" smtClean="0"/>
              <a:t>Devices move around</a:t>
            </a:r>
          </a:p>
          <a:p>
            <a:r>
              <a:rPr lang="en-GB" dirty="0" smtClean="0"/>
              <a:t>Logical Mobility</a:t>
            </a:r>
          </a:p>
          <a:p>
            <a:pPr lvl="1"/>
            <a:r>
              <a:rPr lang="en-GB" dirty="0" smtClean="0"/>
              <a:t>Functionality moves around</a:t>
            </a:r>
          </a:p>
          <a:p>
            <a:pPr lvl="1"/>
            <a:endParaRPr lang="en-GB" dirty="0"/>
          </a:p>
          <a:p>
            <a:pPr>
              <a:buFont typeface="Wingdings" panose="05000000000000000000" pitchFamily="2" charset="2"/>
              <a:buChar char="à"/>
            </a:pPr>
            <a:r>
              <a:rPr lang="en-GB" dirty="0" smtClean="0">
                <a:sym typeface="Wingdings" panose="05000000000000000000" pitchFamily="2" charset="2"/>
              </a:rPr>
              <a:t>In context-aware systems both can make a difference </a:t>
            </a:r>
          </a:p>
          <a:p>
            <a:pPr lvl="1">
              <a:buFont typeface="Wingdings" panose="05000000000000000000" pitchFamily="2" charset="2"/>
              <a:buChar char="à"/>
            </a:pPr>
            <a:r>
              <a:rPr lang="en-GB" dirty="0" smtClean="0">
                <a:sym typeface="Wingdings" panose="05000000000000000000" pitchFamily="2" charset="2"/>
              </a:rPr>
              <a:t>Slightly different understanding of middleware in terms of transparency</a:t>
            </a:r>
            <a:endParaRPr lang="en-GB" dirty="0" smtClean="0"/>
          </a:p>
          <a:p>
            <a:pPr marL="0" indent="0">
              <a:buNone/>
            </a:pPr>
            <a:endParaRPr lang="en-GB" dirty="0"/>
          </a:p>
        </p:txBody>
      </p:sp>
    </p:spTree>
    <p:extLst>
      <p:ext uri="{BB962C8B-B14F-4D97-AF65-F5344CB8AC3E}">
        <p14:creationId xmlns:p14="http://schemas.microsoft.com/office/powerpoint/2010/main" val="40863177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a:xfrm>
            <a:off x="396415" y="40460"/>
            <a:ext cx="8393113" cy="901700"/>
          </a:xfrm>
        </p:spPr>
        <p:txBody>
          <a:bodyPr/>
          <a:lstStyle/>
          <a:p>
            <a:r>
              <a:rPr lang="en-US" altLang="de-DE" dirty="0" smtClean="0"/>
              <a:t>Service oriented Computing: </a:t>
            </a:r>
            <a:br>
              <a:rPr lang="en-US" altLang="de-DE" dirty="0" smtClean="0"/>
            </a:br>
            <a:r>
              <a:rPr lang="en-US" altLang="de-DE" dirty="0"/>
              <a:t>Set of Reusable Components</a:t>
            </a:r>
          </a:p>
        </p:txBody>
      </p:sp>
      <p:sp>
        <p:nvSpPr>
          <p:cNvPr id="291850" name="Rectangle 10"/>
          <p:cNvSpPr>
            <a:spLocks noChangeArrowheads="1"/>
          </p:cNvSpPr>
          <p:nvPr/>
        </p:nvSpPr>
        <p:spPr bwMode="auto">
          <a:xfrm>
            <a:off x="1065547" y="1706145"/>
            <a:ext cx="7161212" cy="585788"/>
          </a:xfrm>
          <a:prstGeom prst="rect">
            <a:avLst/>
          </a:prstGeom>
          <a:gradFill rotWithShape="1">
            <a:gsLst>
              <a:gs pos="0">
                <a:srgbClr val="5E91E4"/>
              </a:gs>
              <a:gs pos="50000">
                <a:srgbClr val="5E91E4">
                  <a:gamma/>
                  <a:tint val="53725"/>
                  <a:invGamma/>
                </a:srgbClr>
              </a:gs>
              <a:gs pos="100000">
                <a:srgbClr val="5E91E4"/>
              </a:gs>
            </a:gsLst>
            <a:lin ang="2700000" scaled="1"/>
          </a:gradFill>
          <a:ln w="317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de-DE">
                <a:solidFill>
                  <a:srgbClr val="000000"/>
                </a:solidFill>
                <a:effectLst/>
              </a:rPr>
              <a:t>Connected Device Services</a:t>
            </a:r>
            <a:endParaRPr lang="en-US" altLang="de-DE" b="0">
              <a:solidFill>
                <a:srgbClr val="000000"/>
              </a:solidFill>
              <a:effectLst/>
            </a:endParaRPr>
          </a:p>
        </p:txBody>
      </p:sp>
      <p:sp>
        <p:nvSpPr>
          <p:cNvPr id="291852" name="Rectangle 12"/>
          <p:cNvSpPr>
            <a:spLocks noChangeArrowheads="1"/>
          </p:cNvSpPr>
          <p:nvPr/>
        </p:nvSpPr>
        <p:spPr bwMode="blackWhite">
          <a:xfrm>
            <a:off x="1065547" y="3927058"/>
            <a:ext cx="7161212" cy="585787"/>
          </a:xfrm>
          <a:prstGeom prst="rect">
            <a:avLst/>
          </a:prstGeom>
          <a:gradFill rotWithShape="1">
            <a:gsLst>
              <a:gs pos="0">
                <a:srgbClr val="66CC66"/>
              </a:gs>
              <a:gs pos="50000">
                <a:srgbClr val="66CC66">
                  <a:gamma/>
                  <a:tint val="53725"/>
                  <a:invGamma/>
                </a:srgbClr>
              </a:gs>
              <a:gs pos="100000">
                <a:srgbClr val="66CC66"/>
              </a:gs>
            </a:gsLst>
            <a:lin ang="2700000" scaled="1"/>
          </a:gradFill>
          <a:ln w="317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de-DE">
                <a:solidFill>
                  <a:srgbClr val="000000"/>
                </a:solidFill>
              </a:rPr>
              <a:t>WS-Addressing</a:t>
            </a:r>
          </a:p>
        </p:txBody>
      </p:sp>
      <p:sp>
        <p:nvSpPr>
          <p:cNvPr id="291853" name="Rectangle 13"/>
          <p:cNvSpPr>
            <a:spLocks noChangeArrowheads="1"/>
          </p:cNvSpPr>
          <p:nvPr/>
        </p:nvSpPr>
        <p:spPr bwMode="blackWhite">
          <a:xfrm>
            <a:off x="1065547" y="4584283"/>
            <a:ext cx="7161212" cy="585787"/>
          </a:xfrm>
          <a:prstGeom prst="rect">
            <a:avLst/>
          </a:prstGeom>
          <a:gradFill rotWithShape="1">
            <a:gsLst>
              <a:gs pos="0">
                <a:srgbClr val="66CC66"/>
              </a:gs>
              <a:gs pos="50000">
                <a:srgbClr val="66CC66">
                  <a:gamma/>
                  <a:tint val="53725"/>
                  <a:invGamma/>
                </a:srgbClr>
              </a:gs>
              <a:gs pos="100000">
                <a:srgbClr val="66CC66"/>
              </a:gs>
            </a:gsLst>
            <a:lin ang="2700000" scaled="1"/>
          </a:gradFill>
          <a:ln w="317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de-DE" dirty="0">
                <a:solidFill>
                  <a:srgbClr val="000000"/>
                </a:solidFill>
                <a:effectLst/>
              </a:rPr>
              <a:t>SOAP 1.2</a:t>
            </a:r>
          </a:p>
        </p:txBody>
      </p:sp>
      <p:sp>
        <p:nvSpPr>
          <p:cNvPr id="291854" name="Rectangle 14"/>
          <p:cNvSpPr>
            <a:spLocks noChangeArrowheads="1"/>
          </p:cNvSpPr>
          <p:nvPr/>
        </p:nvSpPr>
        <p:spPr bwMode="blackWhite">
          <a:xfrm>
            <a:off x="1060784" y="5241508"/>
            <a:ext cx="5280025" cy="585787"/>
          </a:xfrm>
          <a:prstGeom prst="rect">
            <a:avLst/>
          </a:prstGeom>
          <a:gradFill rotWithShape="1">
            <a:gsLst>
              <a:gs pos="0">
                <a:srgbClr val="66CC66"/>
              </a:gs>
              <a:gs pos="50000">
                <a:srgbClr val="66CC66">
                  <a:gamma/>
                  <a:tint val="53725"/>
                  <a:invGamma/>
                </a:srgbClr>
              </a:gs>
              <a:gs pos="100000">
                <a:srgbClr val="66CC66"/>
              </a:gs>
            </a:gsLst>
            <a:lin ang="2700000" scaled="1"/>
          </a:gradFill>
          <a:ln w="317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de-DE" dirty="0">
                <a:solidFill>
                  <a:srgbClr val="000000"/>
                </a:solidFill>
                <a:effectLst/>
              </a:rPr>
              <a:t>HTTP</a:t>
            </a:r>
          </a:p>
        </p:txBody>
      </p:sp>
      <p:sp>
        <p:nvSpPr>
          <p:cNvPr id="291855" name="Rectangle 15"/>
          <p:cNvSpPr>
            <a:spLocks noChangeArrowheads="1"/>
          </p:cNvSpPr>
          <p:nvPr/>
        </p:nvSpPr>
        <p:spPr bwMode="blackWhite">
          <a:xfrm>
            <a:off x="6445584" y="5241508"/>
            <a:ext cx="1781175" cy="585787"/>
          </a:xfrm>
          <a:prstGeom prst="rect">
            <a:avLst/>
          </a:prstGeom>
          <a:gradFill rotWithShape="1">
            <a:gsLst>
              <a:gs pos="0">
                <a:srgbClr val="66CC66"/>
              </a:gs>
              <a:gs pos="50000">
                <a:srgbClr val="66CC66">
                  <a:gamma/>
                  <a:tint val="53725"/>
                  <a:invGamma/>
                </a:srgbClr>
              </a:gs>
              <a:gs pos="100000">
                <a:srgbClr val="66CC66"/>
              </a:gs>
            </a:gsLst>
            <a:lin ang="2700000" scaled="1"/>
          </a:gradFill>
          <a:ln w="317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de-DE">
                <a:solidFill>
                  <a:srgbClr val="000000"/>
                </a:solidFill>
                <a:effectLst/>
              </a:rPr>
              <a:t>SOAP over UDP</a:t>
            </a:r>
          </a:p>
        </p:txBody>
      </p:sp>
      <p:sp>
        <p:nvSpPr>
          <p:cNvPr id="291856" name="Rectangle 16"/>
          <p:cNvSpPr>
            <a:spLocks noChangeArrowheads="1"/>
          </p:cNvSpPr>
          <p:nvPr/>
        </p:nvSpPr>
        <p:spPr bwMode="grayWhite">
          <a:xfrm>
            <a:off x="6529722" y="2363370"/>
            <a:ext cx="1697037" cy="1490663"/>
          </a:xfrm>
          <a:prstGeom prst="rect">
            <a:avLst/>
          </a:prstGeom>
          <a:gradFill rotWithShape="1">
            <a:gsLst>
              <a:gs pos="0">
                <a:srgbClr val="FFB601"/>
              </a:gs>
              <a:gs pos="50000">
                <a:srgbClr val="FFB601">
                  <a:gamma/>
                  <a:tint val="53725"/>
                  <a:invGamma/>
                </a:srgbClr>
              </a:gs>
              <a:gs pos="100000">
                <a:srgbClr val="FFB601"/>
              </a:gs>
            </a:gsLst>
            <a:lin ang="2700000" scaled="1"/>
          </a:gradFill>
          <a:ln w="317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de-DE">
                <a:solidFill>
                  <a:srgbClr val="000000"/>
                </a:solidFill>
                <a:effectLst/>
              </a:rPr>
              <a:t>WS-Discovery</a:t>
            </a:r>
            <a:endParaRPr lang="en-US" altLang="de-DE" b="0">
              <a:solidFill>
                <a:srgbClr val="000000"/>
              </a:solidFill>
              <a:effectLst/>
            </a:endParaRPr>
          </a:p>
        </p:txBody>
      </p:sp>
      <p:sp>
        <p:nvSpPr>
          <p:cNvPr id="291857" name="Rectangle 17"/>
          <p:cNvSpPr>
            <a:spLocks noChangeArrowheads="1"/>
          </p:cNvSpPr>
          <p:nvPr/>
        </p:nvSpPr>
        <p:spPr bwMode="grayWhite">
          <a:xfrm>
            <a:off x="1075072" y="2363370"/>
            <a:ext cx="1643062" cy="1490663"/>
          </a:xfrm>
          <a:prstGeom prst="rect">
            <a:avLst/>
          </a:prstGeom>
          <a:gradFill rotWithShape="1">
            <a:gsLst>
              <a:gs pos="0">
                <a:srgbClr val="FFB601"/>
              </a:gs>
              <a:gs pos="50000">
                <a:srgbClr val="FFB601">
                  <a:gamma/>
                  <a:tint val="53725"/>
                  <a:invGamma/>
                </a:srgbClr>
              </a:gs>
              <a:gs pos="100000">
                <a:srgbClr val="FFB601"/>
              </a:gs>
            </a:gsLst>
            <a:lin ang="2700000" scaled="1"/>
          </a:gradFill>
          <a:ln w="317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de-DE" dirty="0">
                <a:solidFill>
                  <a:srgbClr val="000000"/>
                </a:solidFill>
                <a:effectLst/>
              </a:rPr>
              <a:t>WS-</a:t>
            </a:r>
            <a:r>
              <a:rPr lang="en-US" altLang="de-DE" dirty="0" err="1">
                <a:solidFill>
                  <a:srgbClr val="000000"/>
                </a:solidFill>
                <a:effectLst/>
              </a:rPr>
              <a:t>Eventing</a:t>
            </a:r>
            <a:endParaRPr lang="en-US" altLang="de-DE" b="0" dirty="0">
              <a:solidFill>
                <a:srgbClr val="000000"/>
              </a:solidFill>
              <a:effectLst/>
            </a:endParaRPr>
          </a:p>
        </p:txBody>
      </p:sp>
      <p:sp>
        <p:nvSpPr>
          <p:cNvPr id="291858" name="Rectangle 18"/>
          <p:cNvSpPr>
            <a:spLocks noChangeArrowheads="1"/>
          </p:cNvSpPr>
          <p:nvPr/>
        </p:nvSpPr>
        <p:spPr bwMode="grayWhite">
          <a:xfrm>
            <a:off x="2770522" y="2363370"/>
            <a:ext cx="1822450" cy="1490663"/>
          </a:xfrm>
          <a:prstGeom prst="rect">
            <a:avLst/>
          </a:prstGeom>
          <a:gradFill rotWithShape="1">
            <a:gsLst>
              <a:gs pos="0">
                <a:srgbClr val="FFB601"/>
              </a:gs>
              <a:gs pos="50000">
                <a:srgbClr val="FFB601">
                  <a:gamma/>
                  <a:tint val="53725"/>
                  <a:invGamma/>
                </a:srgbClr>
              </a:gs>
              <a:gs pos="100000">
                <a:srgbClr val="FFB601"/>
              </a:gs>
            </a:gsLst>
            <a:lin ang="2700000" scaled="1"/>
          </a:gradFill>
          <a:ln w="317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de-DE">
                <a:solidFill>
                  <a:srgbClr val="000000"/>
                </a:solidFill>
                <a:effectLst/>
              </a:rPr>
              <a:t>WS-Transfer</a:t>
            </a:r>
            <a:endParaRPr lang="en-US" altLang="de-DE" b="0">
              <a:solidFill>
                <a:srgbClr val="000000"/>
              </a:solidFill>
              <a:effectLst/>
            </a:endParaRPr>
          </a:p>
        </p:txBody>
      </p:sp>
      <p:sp>
        <p:nvSpPr>
          <p:cNvPr id="20" name="Rectangle 18"/>
          <p:cNvSpPr>
            <a:spLocks noChangeArrowheads="1"/>
          </p:cNvSpPr>
          <p:nvPr/>
        </p:nvSpPr>
        <p:spPr bwMode="grayWhite">
          <a:xfrm>
            <a:off x="4648898" y="2363369"/>
            <a:ext cx="1822450" cy="1490663"/>
          </a:xfrm>
          <a:prstGeom prst="rect">
            <a:avLst/>
          </a:prstGeom>
          <a:gradFill rotWithShape="1">
            <a:gsLst>
              <a:gs pos="0">
                <a:srgbClr val="FFB601"/>
              </a:gs>
              <a:gs pos="50000">
                <a:srgbClr val="FFB601">
                  <a:gamma/>
                  <a:tint val="53725"/>
                  <a:invGamma/>
                </a:srgbClr>
              </a:gs>
              <a:gs pos="100000">
                <a:srgbClr val="FFB601"/>
              </a:gs>
            </a:gsLst>
            <a:lin ang="2700000" scaled="1"/>
          </a:gradFill>
          <a:ln w="3175" algn="ctr">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de-DE" b="0" dirty="0" smtClean="0">
                <a:solidFill>
                  <a:srgbClr val="000000"/>
                </a:solidFill>
                <a:effectLst/>
              </a:rPr>
              <a:t>WS-MEX</a:t>
            </a:r>
            <a:endParaRPr lang="en-US" altLang="de-DE" b="0" dirty="0">
              <a:solidFill>
                <a:srgbClr val="000000"/>
              </a:solidFill>
              <a:effectLst/>
            </a:endParaRPr>
          </a:p>
        </p:txBody>
      </p:sp>
      <p:sp>
        <p:nvSpPr>
          <p:cNvPr id="2" name="Textfeld 1"/>
          <p:cNvSpPr txBox="1"/>
          <p:nvPr/>
        </p:nvSpPr>
        <p:spPr>
          <a:xfrm>
            <a:off x="1000325" y="5880940"/>
            <a:ext cx="3540393" cy="369332"/>
          </a:xfrm>
          <a:prstGeom prst="rect">
            <a:avLst/>
          </a:prstGeom>
          <a:noFill/>
        </p:spPr>
        <p:txBody>
          <a:bodyPr wrap="none" rtlCol="0">
            <a:spAutoFit/>
          </a:bodyPr>
          <a:lstStyle/>
          <a:p>
            <a:r>
              <a:rPr lang="en-GB" dirty="0" smtClean="0"/>
              <a:t>Devices Profile for Web Services</a:t>
            </a:r>
            <a:endParaRPr lang="en-GB" dirty="0"/>
          </a:p>
        </p:txBody>
      </p:sp>
    </p:spTree>
    <p:extLst>
      <p:ext uri="{BB962C8B-B14F-4D97-AF65-F5344CB8AC3E}">
        <p14:creationId xmlns:p14="http://schemas.microsoft.com/office/powerpoint/2010/main" val="589447256"/>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pic>
        <p:nvPicPr>
          <p:cNvPr id="3" name="Grafik 2"/>
          <p:cNvPicPr>
            <a:picLocks noChangeAspect="1"/>
          </p:cNvPicPr>
          <p:nvPr/>
        </p:nvPicPr>
        <p:blipFill>
          <a:blip r:embed="rId2"/>
          <a:stretch>
            <a:fillRect/>
          </a:stretch>
        </p:blipFill>
        <p:spPr>
          <a:xfrm>
            <a:off x="0" y="0"/>
            <a:ext cx="9260367" cy="6988405"/>
          </a:xfrm>
          <a:prstGeom prst="rect">
            <a:avLst/>
          </a:prstGeom>
        </p:spPr>
      </p:pic>
    </p:spTree>
    <p:extLst>
      <p:ext uri="{BB962C8B-B14F-4D97-AF65-F5344CB8AC3E}">
        <p14:creationId xmlns:p14="http://schemas.microsoft.com/office/powerpoint/2010/main" val="702864779"/>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Ontologies to describe sensors and measurements</a:t>
            </a:r>
            <a:endParaRPr lang="en-GB" dirty="0"/>
          </a:p>
        </p:txBody>
      </p:sp>
      <p:pic>
        <p:nvPicPr>
          <p:cNvPr id="261122" name="Picture 2" descr="http://www.sensorsmag.com/files/sensor/nodes/2003/967/fig2_bi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2924944"/>
            <a:ext cx="4601311" cy="2817515"/>
          </a:xfrm>
          <a:prstGeom prst="rect">
            <a:avLst/>
          </a:prstGeom>
          <a:noFill/>
          <a:extLst>
            <a:ext uri="{909E8E84-426E-40DD-AFC4-6F175D3DCCD1}">
              <a14:hiddenFill xmlns:a14="http://schemas.microsoft.com/office/drawing/2010/main">
                <a:solidFill>
                  <a:srgbClr val="FFFFFF"/>
                </a:solidFill>
              </a14:hiddenFill>
            </a:ext>
          </a:extLst>
        </p:spPr>
      </p:pic>
      <p:pic>
        <p:nvPicPr>
          <p:cNvPr id="261124" name="Picture 4" descr="http://www.sensorsmag.com/files/sensor/nodes/2003/967/fig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12" y="1134839"/>
            <a:ext cx="4191000"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5627251"/>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and sensor networks</a:t>
            </a:r>
            <a:endParaRPr lang="en-GB" dirty="0"/>
          </a:p>
        </p:txBody>
      </p:sp>
      <p:pic>
        <p:nvPicPr>
          <p:cNvPr id="259074" name="Picture 2" descr="https://www.w3.org/2005/Incubator/ssn/wiki/images/5/5f/SensorObservationHighLevelF2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772816"/>
            <a:ext cx="8314581" cy="3057196"/>
          </a:xfrm>
          <a:prstGeom prst="rect">
            <a:avLst/>
          </a:prstGeom>
          <a:noFill/>
          <a:extLst>
            <a:ext uri="{909E8E84-426E-40DD-AFC4-6F175D3DCCD1}">
              <a14:hiddenFill xmlns:a14="http://schemas.microsoft.com/office/drawing/2010/main">
                <a:solidFill>
                  <a:srgbClr val="FFFFFF"/>
                </a:solidFill>
              </a14:hiddenFill>
            </a:ext>
          </a:extLst>
        </p:spPr>
      </p:pic>
      <p:sp>
        <p:nvSpPr>
          <p:cNvPr id="3" name="Rechteck 2"/>
          <p:cNvSpPr/>
          <p:nvPr/>
        </p:nvSpPr>
        <p:spPr>
          <a:xfrm>
            <a:off x="755576" y="5061147"/>
            <a:ext cx="7272808" cy="369332"/>
          </a:xfrm>
          <a:prstGeom prst="rect">
            <a:avLst/>
          </a:prstGeom>
        </p:spPr>
        <p:txBody>
          <a:bodyPr wrap="square">
            <a:spAutoFit/>
          </a:bodyPr>
          <a:lstStyle/>
          <a:p>
            <a:r>
              <a:rPr lang="en-US" b="1" dirty="0"/>
              <a:t>SSN Ontology: Sensor is-a Process is-a System</a:t>
            </a:r>
            <a:endParaRPr lang="en-GB" dirty="0"/>
          </a:p>
        </p:txBody>
      </p:sp>
    </p:spTree>
    <p:extLst>
      <p:ext uri="{BB962C8B-B14F-4D97-AF65-F5344CB8AC3E}">
        <p14:creationId xmlns:p14="http://schemas.microsoft.com/office/powerpoint/2010/main" val="10693777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CISRO Sensor Ontology</a:t>
            </a:r>
            <a:endParaRPr lang="en-GB" dirty="0"/>
          </a:p>
        </p:txBody>
      </p:sp>
      <p:pic>
        <p:nvPicPr>
          <p:cNvPr id="260098" name="Picture 2" descr="https://marinemetadata.org/files/mmi/csiroSensorOntology.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0525" y="2420888"/>
            <a:ext cx="8662035" cy="259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14471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Definition transducer</a:t>
            </a:r>
            <a:endParaRPr lang="en-US" dirty="0"/>
          </a:p>
        </p:txBody>
      </p:sp>
      <p:sp>
        <p:nvSpPr>
          <p:cNvPr id="3" name="Inhaltsplatzhalter 2"/>
          <p:cNvSpPr>
            <a:spLocks noGrp="1"/>
          </p:cNvSpPr>
          <p:nvPr>
            <p:ph idx="1"/>
          </p:nvPr>
        </p:nvSpPr>
        <p:spPr>
          <a:xfrm>
            <a:off x="227221" y="1142674"/>
            <a:ext cx="8356600" cy="5000660"/>
          </a:xfrm>
        </p:spPr>
        <p:txBody>
          <a:bodyPr>
            <a:normAutofit fontScale="92500" lnSpcReduction="20000"/>
          </a:bodyPr>
          <a:lstStyle/>
          <a:p>
            <a:r>
              <a:rPr lang="en-US" dirty="0"/>
              <a:t>A </a:t>
            </a:r>
            <a:r>
              <a:rPr lang="en-US" b="1" dirty="0"/>
              <a:t>transducer</a:t>
            </a:r>
            <a:r>
              <a:rPr lang="en-US" dirty="0"/>
              <a:t> is a device that converts one </a:t>
            </a:r>
            <a:r>
              <a:rPr lang="en-US" dirty="0">
                <a:hlinkClick r:id="rId2" tooltip="Form of energy"/>
              </a:rPr>
              <a:t>form of energy</a:t>
            </a:r>
            <a:r>
              <a:rPr lang="en-US" dirty="0"/>
              <a:t> to another form of energy. Energy types include/(but are not limited to) </a:t>
            </a:r>
            <a:r>
              <a:rPr lang="en-US" dirty="0">
                <a:hlinkClick r:id="rId3" tooltip="Electricity"/>
              </a:rPr>
              <a:t>electrical</a:t>
            </a:r>
            <a:r>
              <a:rPr lang="en-US" dirty="0"/>
              <a:t>, </a:t>
            </a:r>
            <a:r>
              <a:rPr lang="en-US" dirty="0">
                <a:hlinkClick r:id="rId4" tooltip="Mechanics"/>
              </a:rPr>
              <a:t>mechanical</a:t>
            </a:r>
            <a:r>
              <a:rPr lang="en-US" dirty="0"/>
              <a:t>, </a:t>
            </a:r>
            <a:r>
              <a:rPr lang="en-US" dirty="0">
                <a:hlinkClick r:id="rId5" tooltip="Electromagnetism"/>
              </a:rPr>
              <a:t>electromagnetic</a:t>
            </a:r>
            <a:r>
              <a:rPr lang="en-US" dirty="0"/>
              <a:t> (including </a:t>
            </a:r>
            <a:r>
              <a:rPr lang="en-US" dirty="0">
                <a:hlinkClick r:id="rId6" tooltip="Light"/>
              </a:rPr>
              <a:t>light</a:t>
            </a:r>
            <a:r>
              <a:rPr lang="en-US" dirty="0"/>
              <a:t>), </a:t>
            </a:r>
            <a:r>
              <a:rPr lang="en-US" dirty="0">
                <a:hlinkClick r:id="rId7" tooltip="Chemistry"/>
              </a:rPr>
              <a:t>chemical</a:t>
            </a:r>
            <a:r>
              <a:rPr lang="en-US" dirty="0"/>
              <a:t>, </a:t>
            </a:r>
            <a:r>
              <a:rPr lang="en-US" dirty="0">
                <a:hlinkClick r:id="rId8" tooltip="Acoustics"/>
              </a:rPr>
              <a:t>acoustic</a:t>
            </a:r>
            <a:r>
              <a:rPr lang="en-US" dirty="0"/>
              <a:t>, and </a:t>
            </a:r>
            <a:r>
              <a:rPr lang="en-US" dirty="0">
                <a:hlinkClick r:id="rId9" tooltip="Heat"/>
              </a:rPr>
              <a:t>thermal</a:t>
            </a:r>
            <a:r>
              <a:rPr lang="en-US" dirty="0"/>
              <a:t> energy. </a:t>
            </a:r>
            <a:r>
              <a:rPr lang="en-US" dirty="0" smtClean="0"/>
              <a:t>(</a:t>
            </a:r>
            <a:r>
              <a:rPr lang="en-US" dirty="0"/>
              <a:t>for example, a loudspeaker converts an </a:t>
            </a:r>
            <a:r>
              <a:rPr lang="en-US" dirty="0">
                <a:hlinkClick r:id="rId10" tooltip="Signal (electrical engineering)"/>
              </a:rPr>
              <a:t>electric signal</a:t>
            </a:r>
            <a:r>
              <a:rPr lang="en-US" dirty="0"/>
              <a:t> to </a:t>
            </a:r>
            <a:r>
              <a:rPr lang="en-US" dirty="0">
                <a:hlinkClick r:id="rId11" tooltip="Sound"/>
              </a:rPr>
              <a:t>sound</a:t>
            </a:r>
            <a:r>
              <a:rPr lang="en-US" dirty="0"/>
              <a:t>), </a:t>
            </a:r>
            <a:endParaRPr lang="en-US" dirty="0" smtClean="0"/>
          </a:p>
          <a:p>
            <a:pPr marL="0" indent="0">
              <a:buNone/>
            </a:pPr>
            <a:endParaRPr lang="en-US" dirty="0"/>
          </a:p>
          <a:p>
            <a:r>
              <a:rPr lang="en-US" dirty="0" smtClean="0"/>
              <a:t>A </a:t>
            </a:r>
            <a:r>
              <a:rPr lang="en-US" dirty="0">
                <a:hlinkClick r:id="rId12" tooltip="Sensor"/>
              </a:rPr>
              <a:t>sensor</a:t>
            </a:r>
            <a:r>
              <a:rPr lang="en-US" dirty="0"/>
              <a:t> is a transducer whose purpose is to </a:t>
            </a:r>
            <a:r>
              <a:rPr lang="en-US" dirty="0">
                <a:hlinkClick r:id="rId13" tooltip="Sense"/>
              </a:rPr>
              <a:t>sense</a:t>
            </a:r>
            <a:r>
              <a:rPr lang="en-US" dirty="0"/>
              <a:t> (that is, to </a:t>
            </a:r>
            <a:r>
              <a:rPr lang="en-US" dirty="0">
                <a:hlinkClick r:id="rId14" tooltip="Detection"/>
              </a:rPr>
              <a:t>detect</a:t>
            </a:r>
            <a:r>
              <a:rPr lang="en-US" dirty="0"/>
              <a:t>) some characteristic of its environs. A </a:t>
            </a:r>
            <a:r>
              <a:rPr lang="en-US" dirty="0">
                <a:hlinkClick r:id="rId12" tooltip="Sensor"/>
              </a:rPr>
              <a:t>sensor</a:t>
            </a:r>
            <a:r>
              <a:rPr lang="en-US" dirty="0"/>
              <a:t> is used to detect a parameter in one form and report it in another form of energy, often an electrical signal. </a:t>
            </a:r>
          </a:p>
        </p:txBody>
      </p:sp>
      <p:sp>
        <p:nvSpPr>
          <p:cNvPr id="4" name="Fußzeilenplatzhalter 3"/>
          <p:cNvSpPr>
            <a:spLocks noGrp="1"/>
          </p:cNvSpPr>
          <p:nvPr>
            <p:ph type="ftr" sz="quarter" idx="10"/>
          </p:nvPr>
        </p:nvSpPr>
        <p:spPr/>
        <p:txBody>
          <a:bodyPr/>
          <a:lstStyle/>
          <a:p>
            <a:r>
              <a:rPr lang="en-US" smtClean="0"/>
              <a:t>Dawud Gordon</a:t>
            </a:r>
            <a:endParaRPr lang="en-US" dirty="0"/>
          </a:p>
        </p:txBody>
      </p:sp>
    </p:spTree>
    <p:extLst>
      <p:ext uri="{BB962C8B-B14F-4D97-AF65-F5344CB8AC3E}">
        <p14:creationId xmlns:p14="http://schemas.microsoft.com/office/powerpoint/2010/main" val="2228557767"/>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0489" y="224191"/>
            <a:ext cx="7162012" cy="800568"/>
          </a:xfrm>
        </p:spPr>
        <p:txBody>
          <a:bodyPr/>
          <a:lstStyle/>
          <a:p>
            <a:r>
              <a:rPr lang="de-DE" dirty="0" err="1" smtClean="0"/>
              <a:t>Interoperability</a:t>
            </a:r>
            <a:r>
              <a:rPr lang="de-DE" dirty="0" smtClean="0"/>
              <a:t> w/ </a:t>
            </a:r>
            <a:r>
              <a:rPr lang="de-DE" dirty="0" err="1" smtClean="0"/>
              <a:t>code</a:t>
            </a:r>
            <a:r>
              <a:rPr lang="de-DE" dirty="0" smtClean="0"/>
              <a:t> </a:t>
            </a:r>
            <a:r>
              <a:rPr lang="de-DE" dirty="0" err="1" smtClean="0"/>
              <a:t>generation</a:t>
            </a:r>
            <a:endParaRPr lang="de-DE" dirty="0"/>
          </a:p>
        </p:txBody>
      </p:sp>
      <p:graphicFrame>
        <p:nvGraphicFramePr>
          <p:cNvPr id="4" name="Objekt 3"/>
          <p:cNvGraphicFramePr>
            <a:graphicFrameLocks noGrp="1" noChangeAspect="1"/>
          </p:cNvGraphicFramePr>
          <p:nvPr>
            <p:extLst/>
          </p:nvPr>
        </p:nvGraphicFramePr>
        <p:xfrm>
          <a:off x="189183" y="3307001"/>
          <a:ext cx="5764933" cy="3094265"/>
        </p:xfrm>
        <a:graphic>
          <a:graphicData uri="http://schemas.openxmlformats.org/presentationml/2006/ole">
            <mc:AlternateContent xmlns:mc="http://schemas.openxmlformats.org/markup-compatibility/2006">
              <mc:Choice xmlns:v="urn:schemas-microsoft-com:vml" Requires="v">
                <p:oleObj spid="_x0000_s24579" name="Visio" r:id="rId3" imgW="6631908" imgH="3559074" progId="Visio.Drawing.11">
                  <p:embed/>
                </p:oleObj>
              </mc:Choice>
              <mc:Fallback>
                <p:oleObj name="Visio" r:id="rId3" imgW="6631908" imgH="3559074" progId="Visio.Drawing.11">
                  <p:embed/>
                  <p:pic>
                    <p:nvPicPr>
                      <p:cNvPr id="0" name=""/>
                      <p:cNvPicPr>
                        <a:picLocks noGrp="1" noChangeAspect="1" noChangeArrowheads="1"/>
                      </p:cNvPicPr>
                      <p:nvPr/>
                    </p:nvPicPr>
                    <p:blipFill>
                      <a:blip r:embed="rId4"/>
                      <a:srcRect/>
                      <a:stretch>
                        <a:fillRect/>
                      </a:stretch>
                    </p:blipFill>
                    <p:spPr bwMode="auto">
                      <a:xfrm>
                        <a:off x="189183" y="3307001"/>
                        <a:ext cx="5764933" cy="3094265"/>
                      </a:xfrm>
                      <a:prstGeom prst="rect">
                        <a:avLst/>
                      </a:prstGeom>
                      <a:noFill/>
                      <a:ln>
                        <a:noFill/>
                      </a:ln>
                    </p:spPr>
                  </p:pic>
                </p:oleObj>
              </mc:Fallback>
            </mc:AlternateContent>
          </a:graphicData>
        </a:graphic>
      </p:graphicFrame>
      <p:sp>
        <p:nvSpPr>
          <p:cNvPr id="8" name="Textfeld 7"/>
          <p:cNvSpPr txBox="1"/>
          <p:nvPr/>
        </p:nvSpPr>
        <p:spPr>
          <a:xfrm>
            <a:off x="6147236" y="876300"/>
            <a:ext cx="2933700" cy="550920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de-DE" sz="1600" i="1" dirty="0" smtClean="0"/>
              <a:t>Networks</a:t>
            </a:r>
            <a:r>
              <a:rPr lang="de-DE" sz="1600" dirty="0" smtClean="0"/>
              <a:t>:</a:t>
            </a:r>
          </a:p>
          <a:p>
            <a:r>
              <a:rPr lang="de-DE" sz="1600" dirty="0" smtClean="0"/>
              <a:t>869MHz </a:t>
            </a:r>
            <a:r>
              <a:rPr lang="de-DE" sz="1600" dirty="0" err="1" smtClean="0"/>
              <a:t>AwareCon</a:t>
            </a:r>
            <a:endParaRPr lang="de-DE" sz="1600" dirty="0" smtClean="0"/>
          </a:p>
          <a:p>
            <a:r>
              <a:rPr lang="de-DE" sz="1600" dirty="0" smtClean="0"/>
              <a:t>300/869MHz  µPart</a:t>
            </a:r>
          </a:p>
          <a:p>
            <a:r>
              <a:rPr lang="de-DE" sz="1600" dirty="0" smtClean="0"/>
              <a:t>2.4Ghz 6lowpan</a:t>
            </a:r>
          </a:p>
          <a:p>
            <a:r>
              <a:rPr lang="de-DE" sz="1600" dirty="0" smtClean="0"/>
              <a:t>2.4Hz 802.15.4 Proprietär</a:t>
            </a:r>
          </a:p>
          <a:p>
            <a:endParaRPr lang="de-DE" sz="1600" dirty="0" smtClean="0"/>
          </a:p>
          <a:p>
            <a:r>
              <a:rPr lang="de-DE" sz="1600" i="1" dirty="0" smtClean="0"/>
              <a:t>SOA:</a:t>
            </a:r>
          </a:p>
          <a:p>
            <a:r>
              <a:rPr lang="de-DE" sz="1600" dirty="0" smtClean="0"/>
              <a:t>DPWS</a:t>
            </a:r>
            <a:endParaRPr lang="de-DE" sz="1600" dirty="0"/>
          </a:p>
          <a:p>
            <a:endParaRPr lang="de-DE" sz="1600" dirty="0" smtClean="0"/>
          </a:p>
          <a:p>
            <a:r>
              <a:rPr lang="de-DE" sz="1600" i="1" dirty="0" err="1" smtClean="0"/>
              <a:t>Programming</a:t>
            </a:r>
            <a:r>
              <a:rPr lang="de-DE" sz="1600" i="1" dirty="0" smtClean="0"/>
              <a:t> Language: </a:t>
            </a:r>
          </a:p>
          <a:p>
            <a:r>
              <a:rPr lang="de-DE" sz="1600" dirty="0" smtClean="0"/>
              <a:t>C, C#, Java</a:t>
            </a:r>
          </a:p>
          <a:p>
            <a:endParaRPr lang="de-DE" sz="1600" dirty="0" smtClean="0"/>
          </a:p>
          <a:p>
            <a:r>
              <a:rPr lang="de-DE" sz="1600" i="1" dirty="0" smtClean="0"/>
              <a:t>SW </a:t>
            </a:r>
            <a:r>
              <a:rPr lang="de-DE" sz="1600" i="1" dirty="0" err="1" smtClean="0"/>
              <a:t>Plattforms</a:t>
            </a:r>
            <a:r>
              <a:rPr lang="de-DE" sz="1600" i="1" dirty="0" smtClean="0"/>
              <a:t>:</a:t>
            </a:r>
          </a:p>
          <a:p>
            <a:pPr>
              <a:buFont typeface="Arial" pitchFamily="34" charset="0"/>
              <a:buChar char="•"/>
            </a:pPr>
            <a:r>
              <a:rPr lang="de-DE" sz="1600" dirty="0" err="1" smtClean="0"/>
              <a:t>Contiki</a:t>
            </a:r>
            <a:r>
              <a:rPr lang="de-DE" sz="1600" dirty="0" smtClean="0"/>
              <a:t>, </a:t>
            </a:r>
            <a:r>
              <a:rPr lang="de-DE" sz="1600" dirty="0" err="1" smtClean="0"/>
              <a:t>ParticleOS</a:t>
            </a:r>
            <a:r>
              <a:rPr lang="de-DE" sz="1600" dirty="0" smtClean="0"/>
              <a:t>, Linux/BSD Sockets</a:t>
            </a:r>
            <a:br>
              <a:rPr lang="de-DE" sz="1600" dirty="0" smtClean="0"/>
            </a:br>
            <a:endParaRPr lang="de-DE" sz="1600" dirty="0" smtClean="0"/>
          </a:p>
          <a:p>
            <a:r>
              <a:rPr lang="de-DE" sz="1600" i="1" dirty="0" smtClean="0"/>
              <a:t>HW Plattform:</a:t>
            </a:r>
          </a:p>
          <a:p>
            <a:pPr>
              <a:buFont typeface="Arial" pitchFamily="34" charset="0"/>
              <a:buChar char="•"/>
            </a:pPr>
            <a:r>
              <a:rPr lang="de-DE" sz="1600" dirty="0" smtClean="0"/>
              <a:t>Pic18F, AR7</a:t>
            </a:r>
          </a:p>
          <a:p>
            <a:r>
              <a:rPr lang="de-DE" sz="1600" dirty="0" smtClean="0"/>
              <a:t> OpenRISC,x86</a:t>
            </a:r>
          </a:p>
          <a:p>
            <a:endParaRPr lang="de-DE" sz="1600" i="1" dirty="0" smtClean="0"/>
          </a:p>
          <a:p>
            <a:r>
              <a:rPr lang="de-DE" sz="1600" i="1" dirty="0" smtClean="0"/>
              <a:t>APIs:</a:t>
            </a:r>
          </a:p>
          <a:p>
            <a:pPr>
              <a:buFont typeface="Arial" pitchFamily="34" charset="0"/>
              <a:buChar char="•"/>
            </a:pPr>
            <a:r>
              <a:rPr lang="de-DE" sz="1600" dirty="0" err="1" smtClean="0"/>
              <a:t>Plain</a:t>
            </a:r>
            <a:r>
              <a:rPr lang="de-DE" sz="1600" dirty="0" smtClean="0"/>
              <a:t> C DOM, WCF 4, WS4D</a:t>
            </a:r>
            <a:endParaRPr lang="de-DE" sz="1600" dirty="0"/>
          </a:p>
        </p:txBody>
      </p:sp>
      <p:pic>
        <p:nvPicPr>
          <p:cNvPr id="5" name="Grafik 4" descr="TecO_2009_05_ABBService.jpg"/>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41886" y="1144322"/>
            <a:ext cx="1056289" cy="12516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Inhaltsplatzhalter 4"/>
          <p:cNvSpPr>
            <a:spLocks noGrp="1"/>
          </p:cNvSpPr>
          <p:nvPr>
            <p:ph idx="1"/>
          </p:nvPr>
        </p:nvSpPr>
        <p:spPr>
          <a:xfrm>
            <a:off x="173418" y="1198178"/>
            <a:ext cx="5046654" cy="2033751"/>
          </a:xfrm>
          <a:noFill/>
          <a:ln w="9525">
            <a:noFill/>
            <a:miter lim="800000"/>
            <a:headEnd/>
            <a:tailEnd/>
          </a:ln>
        </p:spPr>
        <p:txBody>
          <a:bodyPr vert="horz" wrap="square" lIns="0" tIns="0" rIns="0" bIns="0" numCol="1" anchor="t" anchorCtr="0" compatLnSpc="1">
            <a:prstTxWarp prst="textNoShape">
              <a:avLst/>
            </a:prstTxWarp>
          </a:bodyPr>
          <a:lstStyle/>
          <a:p>
            <a:pPr marL="1339850" indent="-173038">
              <a:buFont typeface="Wingdings" pitchFamily="2" charset="2"/>
              <a:buChar char="§"/>
            </a:pPr>
            <a:r>
              <a:rPr lang="de-DE" sz="2000" dirty="0"/>
              <a:t>DPWS Gateway-Architektur  </a:t>
            </a:r>
            <a:r>
              <a:rPr lang="de-DE" sz="2000" dirty="0" err="1"/>
              <a:t>for</a:t>
            </a:r>
            <a:r>
              <a:rPr lang="de-DE" sz="2000" dirty="0"/>
              <a:t> </a:t>
            </a:r>
            <a:r>
              <a:rPr lang="de-DE" sz="2000" dirty="0" err="1"/>
              <a:t>industrial</a:t>
            </a:r>
            <a:r>
              <a:rPr lang="de-DE" sz="2000" dirty="0"/>
              <a:t> Service</a:t>
            </a:r>
          </a:p>
          <a:p>
            <a:pPr marL="1339850" indent="-173038">
              <a:buFont typeface="Wingdings" pitchFamily="2" charset="2"/>
              <a:buChar char="§"/>
            </a:pPr>
            <a:r>
              <a:rPr lang="de-DE" sz="2000" dirty="0"/>
              <a:t>High </a:t>
            </a:r>
            <a:r>
              <a:rPr lang="de-DE" sz="2000" dirty="0" err="1"/>
              <a:t>level</a:t>
            </a:r>
            <a:r>
              <a:rPr lang="de-DE" sz="2000" dirty="0"/>
              <a:t> </a:t>
            </a:r>
            <a:r>
              <a:rPr lang="de-DE" sz="2000" dirty="0" err="1"/>
              <a:t>of</a:t>
            </a:r>
            <a:r>
              <a:rPr lang="de-DE" sz="2000" dirty="0"/>
              <a:t> </a:t>
            </a:r>
            <a:r>
              <a:rPr lang="de-DE" sz="2000" dirty="0" err="1"/>
              <a:t>code</a:t>
            </a:r>
            <a:r>
              <a:rPr lang="de-DE" sz="2000" dirty="0"/>
              <a:t> </a:t>
            </a:r>
            <a:r>
              <a:rPr lang="de-DE" sz="2000" dirty="0" err="1"/>
              <a:t>reuse</a:t>
            </a:r>
            <a:r>
              <a:rPr lang="de-DE" sz="2000" dirty="0"/>
              <a:t> </a:t>
            </a:r>
            <a:r>
              <a:rPr lang="de-DE" sz="2000" dirty="0" err="1"/>
              <a:t>by</a:t>
            </a:r>
            <a:r>
              <a:rPr lang="de-DE" sz="2000" dirty="0"/>
              <a:t> </a:t>
            </a:r>
            <a:r>
              <a:rPr lang="de-DE" sz="2000" dirty="0" err="1"/>
              <a:t>aspect</a:t>
            </a:r>
            <a:r>
              <a:rPr lang="de-DE" sz="2000" dirty="0"/>
              <a:t> </a:t>
            </a:r>
            <a:r>
              <a:rPr lang="de-DE" sz="2000" dirty="0" err="1"/>
              <a:t>oriented</a:t>
            </a:r>
            <a:r>
              <a:rPr lang="de-DE" sz="2000" dirty="0"/>
              <a:t> </a:t>
            </a:r>
            <a:r>
              <a:rPr lang="de-DE" sz="2000" dirty="0" err="1"/>
              <a:t>code</a:t>
            </a:r>
            <a:r>
              <a:rPr lang="de-DE" sz="2000" dirty="0"/>
              <a:t> </a:t>
            </a:r>
            <a:r>
              <a:rPr lang="de-DE" sz="2000" dirty="0" err="1"/>
              <a:t>generation</a:t>
            </a:r>
            <a:r>
              <a:rPr lang="de-DE" sz="2000" dirty="0"/>
              <a:t> </a:t>
            </a:r>
            <a:r>
              <a:rPr lang="de-DE" sz="2000" dirty="0" err="1"/>
              <a:t>using</a:t>
            </a:r>
            <a:r>
              <a:rPr lang="de-DE" sz="2000" dirty="0"/>
              <a:t> XPAND</a:t>
            </a:r>
          </a:p>
        </p:txBody>
      </p:sp>
    </p:spTree>
    <p:extLst>
      <p:ext uri="{BB962C8B-B14F-4D97-AF65-F5344CB8AC3E}">
        <p14:creationId xmlns:p14="http://schemas.microsoft.com/office/powerpoint/2010/main" val="344830758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OPC - UA</a:t>
            </a:r>
            <a:endParaRPr lang="de-DE" dirty="0"/>
          </a:p>
        </p:txBody>
      </p:sp>
      <p:pic>
        <p:nvPicPr>
          <p:cNvPr id="63490" name="Picture 2" descr="http://upload.wikimedia.org/wikipedia/de/f/f0/UA_Architecture_102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1396026"/>
            <a:ext cx="9120922" cy="4637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038133"/>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Socrades</a:t>
            </a:r>
            <a:r>
              <a:rPr lang="de-DE" dirty="0" smtClean="0"/>
              <a:t>: Enterprise </a:t>
            </a:r>
            <a:r>
              <a:rPr lang="de-DE" dirty="0" err="1" smtClean="0"/>
              <a:t>Applications</a:t>
            </a:r>
            <a:endParaRPr lang="de-DE" dirty="0"/>
          </a:p>
        </p:txBody>
      </p:sp>
      <p:sp>
        <p:nvSpPr>
          <p:cNvPr id="3" name="Inhaltsplatzhalter 2"/>
          <p:cNvSpPr>
            <a:spLocks noGrp="1"/>
          </p:cNvSpPr>
          <p:nvPr>
            <p:ph idx="1"/>
          </p:nvPr>
        </p:nvSpPr>
        <p:spPr/>
        <p:txBody>
          <a:bodyPr/>
          <a:lstStyle/>
          <a:p>
            <a:endParaRPr lang="de-DE"/>
          </a:p>
        </p:txBody>
      </p:sp>
      <p:pic>
        <p:nvPicPr>
          <p:cNvPr id="4" name="Grafik 3"/>
          <p:cNvPicPr>
            <a:picLocks noChangeAspect="1"/>
          </p:cNvPicPr>
          <p:nvPr/>
        </p:nvPicPr>
        <p:blipFill>
          <a:blip r:embed="rId2"/>
          <a:stretch>
            <a:fillRect/>
          </a:stretch>
        </p:blipFill>
        <p:spPr>
          <a:xfrm>
            <a:off x="625643" y="1037365"/>
            <a:ext cx="7562961" cy="5820635"/>
          </a:xfrm>
          <a:prstGeom prst="rect">
            <a:avLst/>
          </a:prstGeom>
        </p:spPr>
      </p:pic>
    </p:spTree>
    <p:extLst>
      <p:ext uri="{BB962C8B-B14F-4D97-AF65-F5344CB8AC3E}">
        <p14:creationId xmlns:p14="http://schemas.microsoft.com/office/powerpoint/2010/main" val="398097823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p:cNvSpPr>
            <a:spLocks noGrp="1"/>
          </p:cNvSpPr>
          <p:nvPr>
            <p:ph idx="1"/>
          </p:nvPr>
        </p:nvSpPr>
        <p:spPr>
          <a:xfrm>
            <a:off x="471350" y="1202664"/>
            <a:ext cx="8349122" cy="4026536"/>
          </a:xfrm>
        </p:spPr>
        <p:txBody>
          <a:bodyPr>
            <a:normAutofit fontScale="92500" lnSpcReduction="20000"/>
          </a:bodyPr>
          <a:lstStyle/>
          <a:p>
            <a:r>
              <a:rPr lang="en-GB" sz="1600" dirty="0" smtClean="0"/>
              <a:t>MQTT</a:t>
            </a:r>
          </a:p>
          <a:p>
            <a:r>
              <a:rPr lang="en-GB" sz="1600" dirty="0" smtClean="0"/>
              <a:t>REST/JSON HTTP, </a:t>
            </a:r>
            <a:r>
              <a:rPr lang="en-GB" sz="1600" dirty="0" err="1" smtClean="0"/>
              <a:t>WebSockets</a:t>
            </a:r>
            <a:r>
              <a:rPr lang="en-GB" sz="1600" dirty="0" smtClean="0"/>
              <a:t>/</a:t>
            </a:r>
            <a:r>
              <a:rPr lang="en-GB" sz="1600" dirty="0" err="1" smtClean="0"/>
              <a:t>WebRTC</a:t>
            </a:r>
            <a:r>
              <a:rPr lang="en-GB" sz="1600" dirty="0" smtClean="0"/>
              <a:t> (??)</a:t>
            </a:r>
          </a:p>
          <a:p>
            <a:r>
              <a:rPr lang="en-GB" sz="1600" dirty="0" smtClean="0"/>
              <a:t>6LowPAN/COAP (also via BT4)</a:t>
            </a:r>
          </a:p>
          <a:p>
            <a:r>
              <a:rPr lang="en-GB" sz="1600" dirty="0" smtClean="0"/>
              <a:t>XMPP</a:t>
            </a:r>
          </a:p>
          <a:p>
            <a:r>
              <a:rPr lang="en-GB" sz="1600" dirty="0" smtClean="0"/>
              <a:t>HTTP/2 w/ header compression, QUIC (MTU to small??)</a:t>
            </a:r>
          </a:p>
          <a:p>
            <a:r>
              <a:rPr lang="en-GB" sz="1600" dirty="0" smtClean="0"/>
              <a:t>OPC-UA, </a:t>
            </a:r>
            <a:r>
              <a:rPr lang="en-GB" sz="1600" dirty="0" err="1" smtClean="0"/>
              <a:t>MTConnect</a:t>
            </a:r>
            <a:endParaRPr lang="en-GB" sz="1600" dirty="0"/>
          </a:p>
          <a:p>
            <a:pPr marL="0" indent="0">
              <a:buNone/>
            </a:pPr>
            <a:endParaRPr lang="en-GB" sz="1600" dirty="0" smtClean="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a:p>
          <a:p>
            <a:pPr marL="0" indent="0">
              <a:buNone/>
            </a:pPr>
            <a:endParaRPr lang="en-GB" sz="1600" dirty="0" smtClean="0"/>
          </a:p>
          <a:p>
            <a:pPr marL="0" indent="0">
              <a:buNone/>
            </a:pPr>
            <a:endParaRPr lang="en-GB" sz="1600" dirty="0" smtClean="0"/>
          </a:p>
          <a:p>
            <a:pPr marL="0" indent="0">
              <a:buNone/>
            </a:pPr>
            <a:endParaRPr lang="en-GB" sz="1600" dirty="0" smtClean="0"/>
          </a:p>
          <a:p>
            <a:pPr marL="0" indent="0">
              <a:buNone/>
            </a:pPr>
            <a:r>
              <a:rPr lang="en-GB" sz="1600" dirty="0" smtClean="0"/>
              <a:t>Markus Jung, Samsung, </a:t>
            </a:r>
            <a:r>
              <a:rPr lang="en-GB" sz="1600" dirty="0" err="1" smtClean="0"/>
              <a:t>IoT</a:t>
            </a:r>
            <a:r>
              <a:rPr lang="en-GB" sz="1600" dirty="0" smtClean="0"/>
              <a:t> 2015</a:t>
            </a:r>
          </a:p>
          <a:p>
            <a:pPr>
              <a:buFont typeface="Arial" panose="020B0604020202020204" pitchFamily="34" charset="0"/>
              <a:buChar char="•"/>
            </a:pPr>
            <a:endParaRPr lang="en-GB" sz="1600" dirty="0" smtClean="0"/>
          </a:p>
        </p:txBody>
      </p:sp>
      <p:sp>
        <p:nvSpPr>
          <p:cNvPr id="3" name="Fußzeilenplatzhalter 2"/>
          <p:cNvSpPr>
            <a:spLocks noGrp="1"/>
          </p:cNvSpPr>
          <p:nvPr>
            <p:ph type="ftr" sz="quarter" idx="4294967295"/>
          </p:nvPr>
        </p:nvSpPr>
        <p:spPr>
          <a:xfrm>
            <a:off x="539552" y="6597029"/>
            <a:ext cx="4248150" cy="360363"/>
          </a:xfrm>
          <a:prstGeom prst="rect">
            <a:avLst/>
          </a:prstGeom>
        </p:spPr>
        <p:txBody>
          <a:bodyPr/>
          <a:lstStyle/>
          <a:p>
            <a:r>
              <a:rPr lang="en-US" smtClean="0"/>
              <a:t>IoT Plattformen 2015</a:t>
            </a:r>
            <a:endParaRPr lang="en-US" dirty="0"/>
          </a:p>
        </p:txBody>
      </p:sp>
      <p:sp>
        <p:nvSpPr>
          <p:cNvPr id="4" name="Titel 3"/>
          <p:cNvSpPr>
            <a:spLocks noGrp="1"/>
          </p:cNvSpPr>
          <p:nvPr>
            <p:ph type="title"/>
          </p:nvPr>
        </p:nvSpPr>
        <p:spPr/>
        <p:txBody>
          <a:bodyPr/>
          <a:lstStyle/>
          <a:p>
            <a:r>
              <a:rPr lang="en-GB" dirty="0" err="1" smtClean="0"/>
              <a:t>Protokolle</a:t>
            </a:r>
            <a:r>
              <a:rPr lang="en-GB" dirty="0" smtClean="0"/>
              <a:t>!</a:t>
            </a:r>
            <a:endParaRPr lang="en-GB" dirty="0"/>
          </a:p>
        </p:txBody>
      </p:sp>
      <p:pic>
        <p:nvPicPr>
          <p:cNvPr id="5" name="Grafik 4"/>
          <p:cNvPicPr>
            <a:picLocks noChangeAspect="1"/>
          </p:cNvPicPr>
          <p:nvPr/>
        </p:nvPicPr>
        <p:blipFill>
          <a:blip r:embed="rId2">
            <a:clrChange>
              <a:clrFrom>
                <a:srgbClr val="FFFFFF"/>
              </a:clrFrom>
              <a:clrTo>
                <a:srgbClr val="FFFFFF">
                  <a:alpha val="0"/>
                </a:srgbClr>
              </a:clrTo>
            </a:clrChange>
          </a:blip>
          <a:stretch>
            <a:fillRect/>
          </a:stretch>
        </p:blipFill>
        <p:spPr>
          <a:xfrm>
            <a:off x="755576" y="3717032"/>
            <a:ext cx="7850267" cy="2232248"/>
          </a:xfrm>
          <a:prstGeom prst="rect">
            <a:avLst/>
          </a:prstGeom>
        </p:spPr>
      </p:pic>
    </p:spTree>
    <p:extLst>
      <p:ext uri="{BB962C8B-B14F-4D97-AF65-F5344CB8AC3E}">
        <p14:creationId xmlns:p14="http://schemas.microsoft.com/office/powerpoint/2010/main" val="952696306"/>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2010s: Web </a:t>
            </a:r>
            <a:r>
              <a:rPr lang="de-DE" dirty="0" err="1" smtClean="0"/>
              <a:t>of</a:t>
            </a:r>
            <a:r>
              <a:rPr lang="de-DE" dirty="0" smtClean="0"/>
              <a:t> Things</a:t>
            </a:r>
            <a:endParaRPr lang="de-DE" dirty="0"/>
          </a:p>
        </p:txBody>
      </p:sp>
      <p:pic>
        <p:nvPicPr>
          <p:cNvPr id="3" name="Grafik 2"/>
          <p:cNvPicPr>
            <a:picLocks noChangeAspect="1"/>
          </p:cNvPicPr>
          <p:nvPr/>
        </p:nvPicPr>
        <p:blipFill>
          <a:blip r:embed="rId2"/>
          <a:stretch>
            <a:fillRect/>
          </a:stretch>
        </p:blipFill>
        <p:spPr>
          <a:xfrm>
            <a:off x="227453" y="1536700"/>
            <a:ext cx="8916547" cy="4509228"/>
          </a:xfrm>
          <a:prstGeom prst="rect">
            <a:avLst/>
          </a:prstGeom>
        </p:spPr>
      </p:pic>
    </p:spTree>
    <p:extLst>
      <p:ext uri="{BB962C8B-B14F-4D97-AF65-F5344CB8AC3E}">
        <p14:creationId xmlns:p14="http://schemas.microsoft.com/office/powerpoint/2010/main" val="316226094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The Semantic Web Dream</a:t>
            </a:r>
            <a:endParaRPr lang="en-US" dirty="0"/>
          </a:p>
        </p:txBody>
      </p:sp>
      <p:sp>
        <p:nvSpPr>
          <p:cNvPr id="11267" name="Content Placeholder 2"/>
          <p:cNvSpPr>
            <a:spLocks noGrp="1"/>
          </p:cNvSpPr>
          <p:nvPr>
            <p:ph idx="1"/>
          </p:nvPr>
        </p:nvSpPr>
        <p:spPr/>
        <p:txBody>
          <a:bodyPr/>
          <a:lstStyle/>
          <a:p>
            <a:pPr eaLnBrk="1" hangingPunct="1"/>
            <a:r>
              <a:rPr lang="en-US" sz="2400" b="0" dirty="0" smtClean="0"/>
              <a:t>“The semantic web is a vision of information that is understandable by computers, so computers can perform more of the tedious work involved in finding, combining, and acting upon information on the web.” – Wikipedia</a:t>
            </a:r>
          </a:p>
          <a:p>
            <a:pPr eaLnBrk="1" hangingPunct="1"/>
            <a:endParaRPr lang="en-US" sz="2400" b="0" dirty="0" smtClean="0"/>
          </a:p>
          <a:p>
            <a:pPr eaLnBrk="1" hangingPunct="1"/>
            <a:r>
              <a:rPr lang="en-US" sz="2400" b="0" dirty="0" smtClean="0"/>
              <a:t>“I have a dream for the Web [in which computers] become capable of analyzing all the data on the Web – the content, links, and transactions between people and computers.”</a:t>
            </a:r>
          </a:p>
          <a:p>
            <a:pPr marL="0" indent="0" eaLnBrk="1" hangingPunct="1">
              <a:spcBef>
                <a:spcPct val="0"/>
              </a:spcBef>
              <a:buNone/>
            </a:pPr>
            <a:r>
              <a:rPr lang="en-US" sz="2400" b="0" dirty="0" smtClean="0"/>
              <a:t>						– Tim Berners-Lee</a:t>
            </a:r>
            <a:endParaRPr lang="en-US" sz="2400" dirty="0" smtClean="0"/>
          </a:p>
        </p:txBody>
      </p:sp>
    </p:spTree>
    <p:extLst>
      <p:ext uri="{BB962C8B-B14F-4D97-AF65-F5344CB8AC3E}">
        <p14:creationId xmlns:p14="http://schemas.microsoft.com/office/powerpoint/2010/main" val="2961380056"/>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a:xfrm>
            <a:off x="1414864" y="256131"/>
            <a:ext cx="6911975" cy="678439"/>
          </a:xfrm>
        </p:spPr>
        <p:txBody>
          <a:bodyPr/>
          <a:lstStyle/>
          <a:p>
            <a:r>
              <a:rPr lang="en-GB" dirty="0" smtClean="0"/>
              <a:t>Web of Things Framework</a:t>
            </a:r>
            <a:endParaRPr lang="en-GB" dirty="0"/>
          </a:p>
        </p:txBody>
      </p:sp>
      <p:pic>
        <p:nvPicPr>
          <p:cNvPr id="5" name="Grafik 4"/>
          <p:cNvPicPr>
            <a:picLocks noChangeAspect="1"/>
          </p:cNvPicPr>
          <p:nvPr/>
        </p:nvPicPr>
        <p:blipFill>
          <a:blip r:embed="rId2"/>
          <a:stretch>
            <a:fillRect/>
          </a:stretch>
        </p:blipFill>
        <p:spPr>
          <a:xfrm>
            <a:off x="1043608" y="1317872"/>
            <a:ext cx="7164289" cy="4826534"/>
          </a:xfrm>
          <a:prstGeom prst="rect">
            <a:avLst/>
          </a:prstGeom>
        </p:spPr>
      </p:pic>
      <p:sp>
        <p:nvSpPr>
          <p:cNvPr id="6" name="AutoShape 2" descr="w3c logo"/>
          <p:cNvSpPr>
            <a:spLocks noChangeAspect="1" noChangeArrowheads="1"/>
          </p:cNvSpPr>
          <p:nvPr/>
        </p:nvSpPr>
        <p:spPr bwMode="auto">
          <a:xfrm>
            <a:off x="531884" y="77879"/>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7178" name="Picture 10" descr="http://www.paymentscardsandmobile.com/wp-content/uploads/2015/01/W3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404" y="382680"/>
            <a:ext cx="905459" cy="573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93842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9106" name="Rectangle 2"/>
          <p:cNvSpPr>
            <a:spLocks noGrp="1" noChangeArrowheads="1"/>
          </p:cNvSpPr>
          <p:nvPr>
            <p:ph type="title"/>
          </p:nvPr>
        </p:nvSpPr>
        <p:spPr/>
        <p:txBody>
          <a:bodyPr/>
          <a:lstStyle/>
          <a:p>
            <a:r>
              <a:rPr lang="de-DE" dirty="0" err="1" smtClean="0"/>
              <a:t>Classical</a:t>
            </a:r>
            <a:r>
              <a:rPr lang="de-DE" dirty="0" smtClean="0"/>
              <a:t> Pattern Recognition </a:t>
            </a:r>
            <a:endParaRPr lang="de-DE" dirty="0"/>
          </a:p>
        </p:txBody>
      </p:sp>
      <p:sp>
        <p:nvSpPr>
          <p:cNvPr id="1839107" name="Rectangle 3"/>
          <p:cNvSpPr>
            <a:spLocks noGrp="1" noChangeArrowheads="1"/>
          </p:cNvSpPr>
          <p:nvPr>
            <p:ph type="body" idx="1"/>
          </p:nvPr>
        </p:nvSpPr>
        <p:spPr>
          <a:xfrm>
            <a:off x="300250" y="1119115"/>
            <a:ext cx="8157949" cy="3193577"/>
          </a:xfrm>
        </p:spPr>
        <p:txBody>
          <a:bodyPr>
            <a:normAutofit lnSpcReduction="10000"/>
          </a:bodyPr>
          <a:lstStyle/>
          <a:p>
            <a:r>
              <a:rPr lang="en-GB" sz="2800" dirty="0" smtClean="0"/>
              <a:t>Data come from a transducer</a:t>
            </a:r>
          </a:p>
          <a:p>
            <a:r>
              <a:rPr lang="en-GB" sz="2800" dirty="0" smtClean="0"/>
              <a:t>Feature extraction compresses, filters, </a:t>
            </a:r>
            <a:r>
              <a:rPr lang="en-GB" sz="2800" dirty="0" err="1" smtClean="0"/>
              <a:t>transcodes</a:t>
            </a:r>
            <a:r>
              <a:rPr lang="en-GB" sz="2800" dirty="0" smtClean="0"/>
              <a:t>, prepares sensor data</a:t>
            </a:r>
          </a:p>
          <a:p>
            <a:r>
              <a:rPr lang="en-GB" sz="2800" dirty="0" smtClean="0"/>
              <a:t>Classification interprets features and assigns a class for them (Knowledge required!)</a:t>
            </a:r>
          </a:p>
          <a:p>
            <a:r>
              <a:rPr lang="en-GB" sz="2800" dirty="0" smtClean="0"/>
              <a:t>Further abstraction may be added: high level information, reasoning  </a:t>
            </a:r>
          </a:p>
          <a:p>
            <a:endParaRPr lang="de-DE" sz="2800" dirty="0"/>
          </a:p>
        </p:txBody>
      </p:sp>
      <p:grpSp>
        <p:nvGrpSpPr>
          <p:cNvPr id="26" name="Gruppieren 25"/>
          <p:cNvGrpSpPr/>
          <p:nvPr/>
        </p:nvGrpSpPr>
        <p:grpSpPr>
          <a:xfrm>
            <a:off x="710259" y="4654051"/>
            <a:ext cx="7069831" cy="1274105"/>
            <a:chOff x="395984" y="4224988"/>
            <a:chExt cx="8364746" cy="1901118"/>
          </a:xfrm>
        </p:grpSpPr>
        <p:sp>
          <p:nvSpPr>
            <p:cNvPr id="27" name="Rectangle 6"/>
            <p:cNvSpPr>
              <a:spLocks noChangeArrowheads="1"/>
            </p:cNvSpPr>
            <p:nvPr/>
          </p:nvSpPr>
          <p:spPr bwMode="auto">
            <a:xfrm>
              <a:off x="420810" y="4674361"/>
              <a:ext cx="1600200" cy="1371600"/>
            </a:xfrm>
            <a:prstGeom prst="rect">
              <a:avLst/>
            </a:prstGeom>
            <a:solidFill>
              <a:schemeClr val="accent2">
                <a:lumMod val="20000"/>
                <a:lumOff val="80000"/>
              </a:schemeClr>
            </a:solidFill>
            <a:ln w="9525">
              <a:noFill/>
              <a:miter lim="800000"/>
              <a:headEnd/>
              <a:tailEnd/>
            </a:ln>
            <a:effectLst/>
          </p:spPr>
          <p:txBody>
            <a:bodyPr wrap="none" anchor="ctr"/>
            <a:lstStyle/>
            <a:p>
              <a:endParaRPr lang="de-DE"/>
            </a:p>
          </p:txBody>
        </p:sp>
        <p:sp>
          <p:nvSpPr>
            <p:cNvPr id="28" name="Rectangle 6"/>
            <p:cNvSpPr>
              <a:spLocks noChangeArrowheads="1"/>
            </p:cNvSpPr>
            <p:nvPr/>
          </p:nvSpPr>
          <p:spPr bwMode="auto">
            <a:xfrm>
              <a:off x="7160530" y="4699382"/>
              <a:ext cx="1600200" cy="1371600"/>
            </a:xfrm>
            <a:prstGeom prst="rect">
              <a:avLst/>
            </a:prstGeom>
            <a:solidFill>
              <a:schemeClr val="accent2">
                <a:lumMod val="20000"/>
                <a:lumOff val="80000"/>
              </a:schemeClr>
            </a:solidFill>
            <a:ln w="9525">
              <a:noFill/>
              <a:miter lim="800000"/>
              <a:headEnd/>
              <a:tailEnd/>
            </a:ln>
            <a:effectLst/>
          </p:spPr>
          <p:txBody>
            <a:bodyPr wrap="none" anchor="ctr"/>
            <a:lstStyle/>
            <a:p>
              <a:endParaRPr lang="de-DE"/>
            </a:p>
          </p:txBody>
        </p:sp>
        <p:sp>
          <p:nvSpPr>
            <p:cNvPr id="29" name="Rectangle 4"/>
            <p:cNvSpPr>
              <a:spLocks noChangeArrowheads="1"/>
            </p:cNvSpPr>
            <p:nvPr/>
          </p:nvSpPr>
          <p:spPr bwMode="auto">
            <a:xfrm>
              <a:off x="2800071" y="4710755"/>
              <a:ext cx="1600200" cy="1371600"/>
            </a:xfrm>
            <a:prstGeom prst="rect">
              <a:avLst/>
            </a:prstGeom>
            <a:solidFill>
              <a:schemeClr val="accent2">
                <a:lumMod val="20000"/>
                <a:lumOff val="80000"/>
              </a:schemeClr>
            </a:solidFill>
            <a:ln w="9525">
              <a:noFill/>
              <a:miter lim="800000"/>
              <a:headEnd/>
              <a:tailEnd/>
            </a:ln>
            <a:effectLst/>
          </p:spPr>
          <p:txBody>
            <a:bodyPr wrap="none" anchor="ctr"/>
            <a:lstStyle/>
            <a:p>
              <a:endParaRPr lang="de-DE"/>
            </a:p>
          </p:txBody>
        </p:sp>
        <p:sp>
          <p:nvSpPr>
            <p:cNvPr id="30" name="Text Box 5"/>
            <p:cNvSpPr txBox="1">
              <a:spLocks noChangeArrowheads="1"/>
            </p:cNvSpPr>
            <p:nvPr/>
          </p:nvSpPr>
          <p:spPr bwMode="auto">
            <a:xfrm>
              <a:off x="2796700" y="4665725"/>
              <a:ext cx="1603773" cy="1460381"/>
            </a:xfrm>
            <a:prstGeom prst="rect">
              <a:avLst/>
            </a:prstGeom>
            <a:noFill/>
            <a:ln w="9525">
              <a:noFill/>
              <a:miter lim="800000"/>
              <a:headEnd/>
              <a:tailEnd/>
            </a:ln>
            <a:effectLst/>
          </p:spPr>
          <p:txBody>
            <a:bodyPr wrap="none" anchor="ctr">
              <a:spAutoFit/>
            </a:bodyPr>
            <a:lstStyle/>
            <a:p>
              <a:pPr algn="ctr">
                <a:spcBef>
                  <a:spcPct val="20000"/>
                </a:spcBef>
              </a:pPr>
              <a:r>
                <a:rPr lang="de-DE" dirty="0" smtClean="0">
                  <a:latin typeface="DINMittelschrift" pitchFamily="34" charset="0"/>
                </a:rPr>
                <a:t>Feature</a:t>
              </a:r>
            </a:p>
            <a:p>
              <a:pPr algn="ctr">
                <a:spcBef>
                  <a:spcPct val="20000"/>
                </a:spcBef>
              </a:pPr>
              <a:r>
                <a:rPr lang="de-DE" dirty="0" err="1" smtClean="0">
                  <a:latin typeface="DINMittelschrift" pitchFamily="34" charset="0"/>
                </a:rPr>
                <a:t>Extraction</a:t>
              </a:r>
              <a:r>
                <a:rPr lang="de-DE" dirty="0" smtClean="0">
                  <a:latin typeface="DINMittelschrift" pitchFamily="34" charset="0"/>
                </a:rPr>
                <a:t> &amp;</a:t>
              </a:r>
              <a:br>
                <a:rPr lang="de-DE" dirty="0" smtClean="0">
                  <a:latin typeface="DINMittelschrift" pitchFamily="34" charset="0"/>
                </a:rPr>
              </a:br>
              <a:r>
                <a:rPr lang="de-DE" dirty="0" err="1" smtClean="0">
                  <a:latin typeface="DINMittelschrift" pitchFamily="34" charset="0"/>
                </a:rPr>
                <a:t>Reduction</a:t>
              </a:r>
              <a:endParaRPr lang="de-DE" dirty="0">
                <a:latin typeface="DINMittelschrift" pitchFamily="34" charset="0"/>
              </a:endParaRPr>
            </a:p>
          </p:txBody>
        </p:sp>
        <p:sp>
          <p:nvSpPr>
            <p:cNvPr id="31" name="Rectangle 6"/>
            <p:cNvSpPr>
              <a:spLocks noChangeArrowheads="1"/>
            </p:cNvSpPr>
            <p:nvPr/>
          </p:nvSpPr>
          <p:spPr bwMode="auto">
            <a:xfrm>
              <a:off x="4933671" y="4710755"/>
              <a:ext cx="1600200" cy="1371600"/>
            </a:xfrm>
            <a:prstGeom prst="rect">
              <a:avLst/>
            </a:prstGeom>
            <a:solidFill>
              <a:schemeClr val="accent2">
                <a:lumMod val="20000"/>
                <a:lumOff val="80000"/>
              </a:schemeClr>
            </a:solidFill>
            <a:ln w="9525">
              <a:noFill/>
              <a:miter lim="800000"/>
              <a:headEnd/>
              <a:tailEnd/>
            </a:ln>
            <a:effectLst/>
          </p:spPr>
          <p:txBody>
            <a:bodyPr wrap="none" anchor="ctr"/>
            <a:lstStyle/>
            <a:p>
              <a:endParaRPr lang="de-DE"/>
            </a:p>
          </p:txBody>
        </p:sp>
        <p:sp>
          <p:nvSpPr>
            <p:cNvPr id="32" name="Text Box 7"/>
            <p:cNvSpPr txBox="1">
              <a:spLocks noChangeArrowheads="1"/>
            </p:cNvSpPr>
            <p:nvPr/>
          </p:nvSpPr>
          <p:spPr bwMode="auto">
            <a:xfrm>
              <a:off x="4993915" y="5197602"/>
              <a:ext cx="1462260" cy="369332"/>
            </a:xfrm>
            <a:prstGeom prst="rect">
              <a:avLst/>
            </a:prstGeom>
            <a:noFill/>
            <a:ln w="9525">
              <a:noFill/>
              <a:miter lim="800000"/>
              <a:headEnd/>
              <a:tailEnd/>
            </a:ln>
            <a:effectLst/>
          </p:spPr>
          <p:txBody>
            <a:bodyPr wrap="none" anchor="ctr">
              <a:spAutoFit/>
            </a:bodyPr>
            <a:lstStyle/>
            <a:p>
              <a:pPr algn="ctr">
                <a:spcBef>
                  <a:spcPct val="20000"/>
                </a:spcBef>
              </a:pPr>
              <a:r>
                <a:rPr lang="de-DE" dirty="0" err="1" smtClean="0">
                  <a:latin typeface="DINMittelschrift" pitchFamily="34" charset="0"/>
                </a:rPr>
                <a:t>Classification</a:t>
              </a:r>
              <a:endParaRPr lang="de-DE" dirty="0">
                <a:latin typeface="DINMittelschrift" pitchFamily="34" charset="0"/>
              </a:endParaRPr>
            </a:p>
          </p:txBody>
        </p:sp>
        <p:sp>
          <p:nvSpPr>
            <p:cNvPr id="33" name="Line 8"/>
            <p:cNvSpPr>
              <a:spLocks noChangeShapeType="1"/>
            </p:cNvSpPr>
            <p:nvPr/>
          </p:nvSpPr>
          <p:spPr bwMode="auto">
            <a:xfrm>
              <a:off x="2038071" y="5364715"/>
              <a:ext cx="762000" cy="0"/>
            </a:xfrm>
            <a:prstGeom prst="line">
              <a:avLst/>
            </a:prstGeom>
            <a:noFill/>
            <a:ln w="41275">
              <a:solidFill>
                <a:schemeClr val="accent2">
                  <a:lumMod val="75000"/>
                </a:schemeClr>
              </a:solidFill>
              <a:round/>
              <a:headEnd/>
              <a:tailEnd type="triangle" w="med" len="med"/>
            </a:ln>
            <a:effectLst/>
          </p:spPr>
          <p:txBody>
            <a:bodyPr wrap="none" anchor="ctr"/>
            <a:lstStyle/>
            <a:p>
              <a:endParaRPr lang="de-DE"/>
            </a:p>
          </p:txBody>
        </p:sp>
        <p:sp>
          <p:nvSpPr>
            <p:cNvPr id="34" name="Line 9"/>
            <p:cNvSpPr>
              <a:spLocks noChangeShapeType="1"/>
            </p:cNvSpPr>
            <p:nvPr/>
          </p:nvSpPr>
          <p:spPr bwMode="auto">
            <a:xfrm>
              <a:off x="2038071" y="5531403"/>
              <a:ext cx="762000" cy="0"/>
            </a:xfrm>
            <a:prstGeom prst="line">
              <a:avLst/>
            </a:prstGeom>
            <a:noFill/>
            <a:ln w="41275">
              <a:solidFill>
                <a:schemeClr val="accent2">
                  <a:lumMod val="75000"/>
                </a:schemeClr>
              </a:solidFill>
              <a:round/>
              <a:headEnd/>
              <a:tailEnd type="triangle" w="med" len="med"/>
            </a:ln>
            <a:effectLst/>
          </p:spPr>
          <p:txBody>
            <a:bodyPr wrap="none" anchor="ctr"/>
            <a:lstStyle/>
            <a:p>
              <a:endParaRPr lang="de-DE"/>
            </a:p>
          </p:txBody>
        </p:sp>
        <p:sp>
          <p:nvSpPr>
            <p:cNvPr id="35" name="Line 10"/>
            <p:cNvSpPr>
              <a:spLocks noChangeShapeType="1"/>
            </p:cNvSpPr>
            <p:nvPr/>
          </p:nvSpPr>
          <p:spPr bwMode="auto">
            <a:xfrm>
              <a:off x="6568796" y="5331467"/>
              <a:ext cx="582636" cy="4809"/>
            </a:xfrm>
            <a:prstGeom prst="line">
              <a:avLst/>
            </a:prstGeom>
            <a:noFill/>
            <a:ln w="41275">
              <a:solidFill>
                <a:schemeClr val="accent2">
                  <a:lumMod val="75000"/>
                </a:schemeClr>
              </a:solidFill>
              <a:round/>
              <a:headEnd/>
              <a:tailEnd type="triangle" w="med" len="med"/>
            </a:ln>
            <a:effectLst/>
          </p:spPr>
          <p:txBody>
            <a:bodyPr wrap="none" anchor="ctr"/>
            <a:lstStyle/>
            <a:p>
              <a:endParaRPr lang="de-DE"/>
            </a:p>
          </p:txBody>
        </p:sp>
        <p:sp>
          <p:nvSpPr>
            <p:cNvPr id="36" name="Line 12"/>
            <p:cNvSpPr>
              <a:spLocks noChangeShapeType="1"/>
            </p:cNvSpPr>
            <p:nvPr/>
          </p:nvSpPr>
          <p:spPr bwMode="auto">
            <a:xfrm>
              <a:off x="2038071" y="5974315"/>
              <a:ext cx="762000" cy="0"/>
            </a:xfrm>
            <a:prstGeom prst="line">
              <a:avLst/>
            </a:prstGeom>
            <a:noFill/>
            <a:ln w="41275">
              <a:solidFill>
                <a:schemeClr val="accent2">
                  <a:lumMod val="75000"/>
                </a:schemeClr>
              </a:solidFill>
              <a:round/>
              <a:headEnd/>
              <a:tailEnd type="triangle" w="med" len="med"/>
            </a:ln>
            <a:effectLst/>
          </p:spPr>
          <p:txBody>
            <a:bodyPr wrap="none" anchor="ctr"/>
            <a:lstStyle/>
            <a:p>
              <a:endParaRPr lang="de-DE"/>
            </a:p>
          </p:txBody>
        </p:sp>
        <p:sp>
          <p:nvSpPr>
            <p:cNvPr id="37" name="Line 13"/>
            <p:cNvSpPr>
              <a:spLocks noChangeShapeType="1"/>
            </p:cNvSpPr>
            <p:nvPr/>
          </p:nvSpPr>
          <p:spPr bwMode="auto">
            <a:xfrm>
              <a:off x="4400270" y="5457541"/>
              <a:ext cx="533400" cy="0"/>
            </a:xfrm>
            <a:prstGeom prst="line">
              <a:avLst/>
            </a:prstGeom>
            <a:noFill/>
            <a:ln w="41275">
              <a:solidFill>
                <a:schemeClr val="accent2">
                  <a:lumMod val="75000"/>
                </a:schemeClr>
              </a:solidFill>
              <a:round/>
              <a:headEnd/>
              <a:tailEnd type="triangle" w="med" len="med"/>
            </a:ln>
            <a:effectLst/>
          </p:spPr>
          <p:txBody>
            <a:bodyPr wrap="none" anchor="ctr"/>
            <a:lstStyle/>
            <a:p>
              <a:endParaRPr lang="de-DE"/>
            </a:p>
          </p:txBody>
        </p:sp>
        <p:sp>
          <p:nvSpPr>
            <p:cNvPr id="38" name="Line 15"/>
            <p:cNvSpPr>
              <a:spLocks noChangeShapeType="1"/>
            </p:cNvSpPr>
            <p:nvPr/>
          </p:nvSpPr>
          <p:spPr bwMode="auto">
            <a:xfrm>
              <a:off x="4400271" y="5974315"/>
              <a:ext cx="533400" cy="0"/>
            </a:xfrm>
            <a:prstGeom prst="line">
              <a:avLst/>
            </a:prstGeom>
            <a:noFill/>
            <a:ln w="41275">
              <a:solidFill>
                <a:schemeClr val="accent2">
                  <a:lumMod val="75000"/>
                </a:schemeClr>
              </a:solidFill>
              <a:round/>
              <a:headEnd/>
              <a:tailEnd type="triangle" w="med" len="med"/>
            </a:ln>
            <a:effectLst/>
          </p:spPr>
          <p:txBody>
            <a:bodyPr wrap="none" anchor="ctr"/>
            <a:lstStyle/>
            <a:p>
              <a:endParaRPr lang="de-DE"/>
            </a:p>
          </p:txBody>
        </p:sp>
        <p:sp>
          <p:nvSpPr>
            <p:cNvPr id="39" name="Text Box 16"/>
            <p:cNvSpPr txBox="1">
              <a:spLocks noChangeArrowheads="1"/>
            </p:cNvSpPr>
            <p:nvPr/>
          </p:nvSpPr>
          <p:spPr bwMode="auto">
            <a:xfrm rot="-5400000">
              <a:off x="4389159" y="5532990"/>
              <a:ext cx="355600" cy="336550"/>
            </a:xfrm>
            <a:prstGeom prst="rect">
              <a:avLst/>
            </a:prstGeom>
            <a:noFill/>
            <a:ln w="9525">
              <a:noFill/>
              <a:miter lim="800000"/>
              <a:headEnd/>
              <a:tailEnd/>
            </a:ln>
            <a:effectLst/>
          </p:spPr>
          <p:txBody>
            <a:bodyPr wrap="none" anchor="ctr">
              <a:spAutoFit/>
            </a:bodyPr>
            <a:lstStyle/>
            <a:p>
              <a:pPr algn="ctr">
                <a:spcBef>
                  <a:spcPct val="20000"/>
                </a:spcBef>
              </a:pPr>
              <a:r>
                <a:rPr lang="de-DE" sz="1600">
                  <a:solidFill>
                    <a:schemeClr val="accent2">
                      <a:lumMod val="75000"/>
                    </a:schemeClr>
                  </a:solidFill>
                  <a:latin typeface="Arial" pitchFamily="34" charset="0"/>
                </a:rPr>
                <a:t>...</a:t>
              </a:r>
              <a:endParaRPr lang="de-DE" sz="1600" b="1">
                <a:solidFill>
                  <a:schemeClr val="accent2">
                    <a:lumMod val="75000"/>
                  </a:schemeClr>
                </a:solidFill>
                <a:latin typeface="Arial" pitchFamily="34" charset="0"/>
              </a:endParaRPr>
            </a:p>
          </p:txBody>
        </p:sp>
        <p:sp>
          <p:nvSpPr>
            <p:cNvPr id="40" name="Text Box 17"/>
            <p:cNvSpPr txBox="1">
              <a:spLocks noChangeArrowheads="1"/>
            </p:cNvSpPr>
            <p:nvPr/>
          </p:nvSpPr>
          <p:spPr bwMode="auto">
            <a:xfrm rot="-5400000">
              <a:off x="2179359" y="5620303"/>
              <a:ext cx="355600" cy="336550"/>
            </a:xfrm>
            <a:prstGeom prst="rect">
              <a:avLst/>
            </a:prstGeom>
            <a:noFill/>
            <a:ln w="9525">
              <a:noFill/>
              <a:miter lim="800000"/>
              <a:headEnd/>
              <a:tailEnd/>
            </a:ln>
            <a:effectLst/>
          </p:spPr>
          <p:txBody>
            <a:bodyPr wrap="none" anchor="ctr">
              <a:spAutoFit/>
            </a:bodyPr>
            <a:lstStyle/>
            <a:p>
              <a:pPr algn="ctr">
                <a:spcBef>
                  <a:spcPct val="20000"/>
                </a:spcBef>
              </a:pPr>
              <a:r>
                <a:rPr lang="de-DE" sz="1600">
                  <a:solidFill>
                    <a:schemeClr val="accent2">
                      <a:lumMod val="75000"/>
                    </a:schemeClr>
                  </a:solidFill>
                  <a:latin typeface="Arial" pitchFamily="34" charset="0"/>
                </a:rPr>
                <a:t>...</a:t>
              </a:r>
              <a:endParaRPr lang="de-DE" sz="1600" b="1">
                <a:solidFill>
                  <a:schemeClr val="accent2">
                    <a:lumMod val="75000"/>
                  </a:schemeClr>
                </a:solidFill>
                <a:latin typeface="Arial" pitchFamily="34" charset="0"/>
              </a:endParaRPr>
            </a:p>
          </p:txBody>
        </p:sp>
        <p:sp>
          <p:nvSpPr>
            <p:cNvPr id="41" name="Text Box 18"/>
            <p:cNvSpPr txBox="1">
              <a:spLocks noChangeArrowheads="1"/>
            </p:cNvSpPr>
            <p:nvPr/>
          </p:nvSpPr>
          <p:spPr bwMode="auto">
            <a:xfrm>
              <a:off x="395984" y="4930228"/>
              <a:ext cx="1648837" cy="964404"/>
            </a:xfrm>
            <a:prstGeom prst="rect">
              <a:avLst/>
            </a:prstGeom>
            <a:noFill/>
            <a:ln w="9525">
              <a:noFill/>
              <a:miter lim="800000"/>
              <a:headEnd/>
              <a:tailEnd/>
            </a:ln>
            <a:effectLst/>
          </p:spPr>
          <p:txBody>
            <a:bodyPr wrap="none" anchor="ctr">
              <a:spAutoFit/>
            </a:bodyPr>
            <a:lstStyle/>
            <a:p>
              <a:pPr algn="ctr">
                <a:spcBef>
                  <a:spcPct val="20000"/>
                </a:spcBef>
              </a:pPr>
              <a:r>
                <a:rPr lang="de-DE" dirty="0" err="1" smtClean="0">
                  <a:latin typeface="DINMittelschrift" pitchFamily="34" charset="0"/>
                </a:rPr>
                <a:t>Detection</a:t>
              </a:r>
              <a:r>
                <a:rPr lang="de-DE" dirty="0" smtClean="0">
                  <a:latin typeface="DINMittelschrift" pitchFamily="34" charset="0"/>
                </a:rPr>
                <a:t/>
              </a:r>
              <a:br>
                <a:rPr lang="de-DE" dirty="0" smtClean="0">
                  <a:latin typeface="DINMittelschrift" pitchFamily="34" charset="0"/>
                </a:rPr>
              </a:br>
              <a:r>
                <a:rPr lang="de-DE" dirty="0" smtClean="0">
                  <a:latin typeface="DINMittelschrift" pitchFamily="34" charset="0"/>
                </a:rPr>
                <a:t>(</a:t>
              </a:r>
              <a:r>
                <a:rPr lang="de-DE" dirty="0" err="1" smtClean="0">
                  <a:latin typeface="DINMittelschrift" pitchFamily="34" charset="0"/>
                </a:rPr>
                <a:t>Transducer</a:t>
              </a:r>
              <a:r>
                <a:rPr lang="de-DE" dirty="0" smtClean="0">
                  <a:latin typeface="DINMittelschrift" pitchFamily="34" charset="0"/>
                </a:rPr>
                <a:t>)</a:t>
              </a:r>
              <a:endParaRPr lang="de-DE" dirty="0">
                <a:latin typeface="DINMittelschrift" pitchFamily="34" charset="0"/>
              </a:endParaRPr>
            </a:p>
          </p:txBody>
        </p:sp>
        <p:sp>
          <p:nvSpPr>
            <p:cNvPr id="42" name="Text Box 19"/>
            <p:cNvSpPr txBox="1">
              <a:spLocks noChangeArrowheads="1"/>
            </p:cNvSpPr>
            <p:nvPr/>
          </p:nvSpPr>
          <p:spPr bwMode="auto">
            <a:xfrm>
              <a:off x="7312932" y="5059103"/>
              <a:ext cx="1283365" cy="646331"/>
            </a:xfrm>
            <a:prstGeom prst="rect">
              <a:avLst/>
            </a:prstGeom>
            <a:noFill/>
            <a:ln w="9525">
              <a:noFill/>
              <a:miter lim="800000"/>
              <a:headEnd/>
              <a:tailEnd/>
            </a:ln>
            <a:effectLst/>
          </p:spPr>
          <p:txBody>
            <a:bodyPr wrap="none" anchor="ctr">
              <a:spAutoFit/>
            </a:bodyPr>
            <a:lstStyle/>
            <a:p>
              <a:pPr algn="ctr">
                <a:spcBef>
                  <a:spcPct val="20000"/>
                </a:spcBef>
              </a:pPr>
              <a:r>
                <a:rPr lang="de-DE" dirty="0" smtClean="0">
                  <a:latin typeface="DINMittelschrift" pitchFamily="34" charset="0"/>
                </a:rPr>
                <a:t>Further</a:t>
              </a:r>
              <a:br>
                <a:rPr lang="de-DE" dirty="0" smtClean="0">
                  <a:latin typeface="DINMittelschrift" pitchFamily="34" charset="0"/>
                </a:rPr>
              </a:br>
              <a:r>
                <a:rPr lang="de-DE" dirty="0" err="1" smtClean="0">
                  <a:latin typeface="DINMittelschrift" pitchFamily="34" charset="0"/>
                </a:rPr>
                <a:t>Abstraction</a:t>
              </a:r>
              <a:endParaRPr lang="de-DE" dirty="0">
                <a:latin typeface="DINMittelschrift" pitchFamily="34" charset="0"/>
              </a:endParaRPr>
            </a:p>
          </p:txBody>
        </p:sp>
        <p:sp>
          <p:nvSpPr>
            <p:cNvPr id="43" name="Textfeld 42"/>
            <p:cNvSpPr txBox="1"/>
            <p:nvPr/>
          </p:nvSpPr>
          <p:spPr>
            <a:xfrm rot="16200000">
              <a:off x="4043839" y="4659404"/>
              <a:ext cx="1196161" cy="400109"/>
            </a:xfrm>
            <a:prstGeom prst="rect">
              <a:avLst/>
            </a:prstGeom>
            <a:noFill/>
          </p:spPr>
          <p:txBody>
            <a:bodyPr wrap="none" rtlCol="0">
              <a:spAutoFit/>
            </a:bodyPr>
            <a:lstStyle/>
            <a:p>
              <a:r>
                <a:rPr lang="de-DE" sz="2000" dirty="0" smtClean="0">
                  <a:solidFill>
                    <a:schemeClr val="accent2">
                      <a:lumMod val="75000"/>
                    </a:schemeClr>
                  </a:solidFill>
                </a:rPr>
                <a:t>Features</a:t>
              </a:r>
              <a:endParaRPr lang="de-DE" sz="2000" dirty="0">
                <a:solidFill>
                  <a:schemeClr val="accent2">
                    <a:lumMod val="75000"/>
                  </a:schemeClr>
                </a:solidFill>
              </a:endParaRPr>
            </a:p>
          </p:txBody>
        </p:sp>
        <p:sp>
          <p:nvSpPr>
            <p:cNvPr id="44" name="Textfeld 43"/>
            <p:cNvSpPr txBox="1"/>
            <p:nvPr/>
          </p:nvSpPr>
          <p:spPr>
            <a:xfrm rot="16200000">
              <a:off x="1872000" y="4405006"/>
              <a:ext cx="1067921" cy="707886"/>
            </a:xfrm>
            <a:prstGeom prst="rect">
              <a:avLst/>
            </a:prstGeom>
            <a:noFill/>
          </p:spPr>
          <p:txBody>
            <a:bodyPr wrap="none" rtlCol="0">
              <a:spAutoFit/>
            </a:bodyPr>
            <a:lstStyle/>
            <a:p>
              <a:r>
                <a:rPr lang="de-DE" sz="2000" dirty="0" smtClean="0">
                  <a:solidFill>
                    <a:schemeClr val="accent2">
                      <a:lumMod val="75000"/>
                    </a:schemeClr>
                  </a:solidFill>
                </a:rPr>
                <a:t>Sensor </a:t>
              </a:r>
            </a:p>
            <a:p>
              <a:r>
                <a:rPr lang="de-DE" sz="2000" dirty="0" smtClean="0">
                  <a:solidFill>
                    <a:schemeClr val="accent2">
                      <a:lumMod val="75000"/>
                    </a:schemeClr>
                  </a:solidFill>
                </a:rPr>
                <a:t>Data</a:t>
              </a:r>
              <a:endParaRPr lang="de-DE" sz="2000" dirty="0">
                <a:solidFill>
                  <a:schemeClr val="accent2">
                    <a:lumMod val="75000"/>
                  </a:schemeClr>
                </a:solidFill>
              </a:endParaRPr>
            </a:p>
          </p:txBody>
        </p:sp>
        <p:sp>
          <p:nvSpPr>
            <p:cNvPr id="45" name="Textfeld 44"/>
            <p:cNvSpPr txBox="1"/>
            <p:nvPr/>
          </p:nvSpPr>
          <p:spPr>
            <a:xfrm rot="16200000">
              <a:off x="6414103" y="4599832"/>
              <a:ext cx="827471" cy="400110"/>
            </a:xfrm>
            <a:prstGeom prst="rect">
              <a:avLst/>
            </a:prstGeom>
            <a:noFill/>
          </p:spPr>
          <p:txBody>
            <a:bodyPr wrap="none" rtlCol="0">
              <a:spAutoFit/>
            </a:bodyPr>
            <a:lstStyle/>
            <a:p>
              <a:r>
                <a:rPr lang="de-DE" sz="2000" dirty="0" smtClean="0">
                  <a:solidFill>
                    <a:schemeClr val="accent2">
                      <a:lumMod val="75000"/>
                    </a:schemeClr>
                  </a:solidFill>
                </a:rPr>
                <a:t>Class</a:t>
              </a:r>
              <a:endParaRPr lang="de-DE" sz="2000" dirty="0">
                <a:solidFill>
                  <a:schemeClr val="accent2">
                    <a:lumMod val="75000"/>
                  </a:schemeClr>
                </a:solidFill>
              </a:endParaRPr>
            </a:p>
          </p:txBody>
        </p:sp>
      </p:grpSp>
    </p:spTree>
    <p:extLst>
      <p:ext uri="{BB962C8B-B14F-4D97-AF65-F5344CB8AC3E}">
        <p14:creationId xmlns:p14="http://schemas.microsoft.com/office/powerpoint/2010/main" val="3819609805"/>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Complexity of Recognizing Contexts 2</a:t>
            </a:r>
            <a:endParaRPr lang="en-US" dirty="0"/>
          </a:p>
        </p:txBody>
      </p:sp>
      <p:sp>
        <p:nvSpPr>
          <p:cNvPr id="3" name="Content Placeholder 2"/>
          <p:cNvSpPr>
            <a:spLocks noGrp="1"/>
          </p:cNvSpPr>
          <p:nvPr>
            <p:ph idx="1"/>
          </p:nvPr>
        </p:nvSpPr>
        <p:spPr>
          <a:xfrm>
            <a:off x="392113" y="1214422"/>
            <a:ext cx="8276399" cy="4528010"/>
          </a:xfrm>
        </p:spPr>
        <p:txBody>
          <a:bodyPr>
            <a:normAutofit fontScale="92500" lnSpcReduction="20000"/>
          </a:bodyPr>
          <a:lstStyle/>
          <a:p>
            <a:r>
              <a:rPr lang="en-US" dirty="0" smtClean="0"/>
              <a:t>Complex contexts can only be sensed indirectly</a:t>
            </a:r>
          </a:p>
          <a:p>
            <a:pPr lvl="1"/>
            <a:r>
              <a:rPr lang="en-US" dirty="0" smtClean="0"/>
              <a:t>Context affects environment in various ways</a:t>
            </a:r>
          </a:p>
          <a:p>
            <a:pPr lvl="1"/>
            <a:r>
              <a:rPr lang="en-US" dirty="0" smtClean="0"/>
              <a:t>Sensors sample specific parameters of the same environment</a:t>
            </a:r>
          </a:p>
          <a:p>
            <a:pPr lvl="1"/>
            <a:r>
              <a:rPr lang="en-US" dirty="0" smtClean="0"/>
              <a:t>Context is present in the sensor signal streams</a:t>
            </a:r>
          </a:p>
          <a:p>
            <a:r>
              <a:rPr lang="en-US" dirty="0" smtClean="0"/>
              <a:t>Problems:</a:t>
            </a:r>
          </a:p>
          <a:p>
            <a:pPr lvl="1"/>
            <a:r>
              <a:rPr lang="en-US" dirty="0" smtClean="0"/>
              <a:t>Sensors only sense partial effects of context</a:t>
            </a:r>
          </a:p>
          <a:p>
            <a:pPr lvl="1"/>
            <a:r>
              <a:rPr lang="en-US" dirty="0" smtClean="0"/>
              <a:t>Sensors are noisy</a:t>
            </a:r>
          </a:p>
          <a:p>
            <a:pPr lvl="1"/>
            <a:r>
              <a:rPr lang="en-US" dirty="0" smtClean="0"/>
              <a:t>Different types of the same context may affect sensor signals in different ways</a:t>
            </a:r>
          </a:p>
        </p:txBody>
      </p:sp>
      <p:sp>
        <p:nvSpPr>
          <p:cNvPr id="4" name="Footer Placeholder 3"/>
          <p:cNvSpPr>
            <a:spLocks noGrp="1"/>
          </p:cNvSpPr>
          <p:nvPr>
            <p:ph type="ftr" sz="quarter" idx="10"/>
          </p:nvPr>
        </p:nvSpPr>
        <p:spPr/>
        <p:txBody>
          <a:bodyPr/>
          <a:lstStyle/>
          <a:p>
            <a:r>
              <a:rPr lang="en-US" smtClean="0"/>
              <a:t>Dawud Gordon</a:t>
            </a:r>
            <a:endParaRPr lang="en-US" dirty="0"/>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Context Recognition using Expert Systems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Create program logic to recognize contexts</a:t>
            </a:r>
          </a:p>
          <a:p>
            <a:pPr lvl="1">
              <a:buNone/>
            </a:pPr>
            <a:r>
              <a:rPr lang="en-US" b="1" i="1" dirty="0" smtClean="0"/>
              <a:t>IF location==N. Campus || S. Campus THEN </a:t>
            </a:r>
          </a:p>
          <a:p>
            <a:pPr lvl="2">
              <a:buNone/>
            </a:pPr>
            <a:r>
              <a:rPr lang="en-US" b="1" i="1" dirty="0" smtClean="0"/>
              <a:t>		context := University;</a:t>
            </a:r>
          </a:p>
          <a:p>
            <a:r>
              <a:rPr lang="en-US" dirty="0" smtClean="0"/>
              <a:t>Advantages: </a:t>
            </a:r>
          </a:p>
          <a:p>
            <a:pPr lvl="1"/>
            <a:r>
              <a:rPr lang="en-US" dirty="0" smtClean="0"/>
              <a:t>often correctly recognizes context using expert knowledge</a:t>
            </a:r>
          </a:p>
          <a:p>
            <a:r>
              <a:rPr lang="en-US" dirty="0" smtClean="0"/>
              <a:t>Problems:</a:t>
            </a:r>
          </a:p>
          <a:p>
            <a:pPr lvl="1"/>
            <a:r>
              <a:rPr lang="en-US" dirty="0" smtClean="0"/>
              <a:t>Designer must have in-depth knowledge of how context classes affect parameters measure by sensors</a:t>
            </a:r>
          </a:p>
          <a:p>
            <a:pPr lvl="1"/>
            <a:r>
              <a:rPr lang="en-US" dirty="0" smtClean="0"/>
              <a:t>Recognition limited by development time</a:t>
            </a:r>
          </a:p>
          <a:p>
            <a:r>
              <a:rPr lang="en-US" dirty="0" smtClean="0"/>
              <a:t>Example: recognize the difference between “walking” and “climbing stairs”</a:t>
            </a:r>
          </a:p>
          <a:p>
            <a:pPr marL="314325" lvl="1" algn="ctr">
              <a:buNone/>
            </a:pPr>
            <a:r>
              <a:rPr lang="en-US" b="1" i="1" dirty="0" smtClean="0"/>
              <a:t>IF ????? THEN </a:t>
            </a:r>
          </a:p>
          <a:p>
            <a:r>
              <a:rPr lang="en-US" dirty="0" smtClean="0"/>
              <a:t>Solution: allow devices to </a:t>
            </a:r>
            <a:r>
              <a:rPr lang="en-US" dirty="0" smtClean="0">
                <a:solidFill>
                  <a:srgbClr val="009682"/>
                </a:solidFill>
              </a:rPr>
              <a:t>learn</a:t>
            </a:r>
            <a:r>
              <a:rPr lang="en-US" dirty="0" smtClean="0"/>
              <a:t> difference!</a:t>
            </a:r>
          </a:p>
        </p:txBody>
      </p:sp>
      <p:sp>
        <p:nvSpPr>
          <p:cNvPr id="4" name="Footer Placeholder 3"/>
          <p:cNvSpPr>
            <a:spLocks noGrp="1"/>
          </p:cNvSpPr>
          <p:nvPr>
            <p:ph type="ftr" sz="quarter" idx="10"/>
          </p:nvPr>
        </p:nvSpPr>
        <p:spPr/>
        <p:txBody>
          <a:bodyPr/>
          <a:lstStyle/>
          <a:p>
            <a:r>
              <a:rPr lang="en-US" smtClean="0"/>
              <a:t>Dawud Gordon</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GB" dirty="0" smtClean="0"/>
              <a:t>Sensor and Context</a:t>
            </a:r>
            <a:endParaRPr lang="en-GB" dirty="0"/>
          </a:p>
        </p:txBody>
      </p:sp>
      <p:sp>
        <p:nvSpPr>
          <p:cNvPr id="4" name="Rechteck 3"/>
          <p:cNvSpPr/>
          <p:nvPr/>
        </p:nvSpPr>
        <p:spPr>
          <a:xfrm>
            <a:off x="437344" y="2564904"/>
            <a:ext cx="1656184" cy="5504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Sensor</a:t>
            </a:r>
            <a:endParaRPr lang="en-GB" dirty="0"/>
          </a:p>
        </p:txBody>
      </p:sp>
      <p:sp>
        <p:nvSpPr>
          <p:cNvPr id="5" name="Rechteck 4"/>
          <p:cNvSpPr/>
          <p:nvPr/>
        </p:nvSpPr>
        <p:spPr>
          <a:xfrm>
            <a:off x="6588224" y="2564904"/>
            <a:ext cx="165618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Beacon/</a:t>
            </a:r>
            <a:br>
              <a:rPr lang="en-GB" dirty="0" smtClean="0"/>
            </a:br>
            <a:r>
              <a:rPr lang="en-GB" dirty="0" smtClean="0"/>
              <a:t>Reflector</a:t>
            </a:r>
            <a:endParaRPr lang="en-GB" dirty="0"/>
          </a:p>
        </p:txBody>
      </p:sp>
      <p:sp>
        <p:nvSpPr>
          <p:cNvPr id="6" name="Rechteck 5"/>
          <p:cNvSpPr/>
          <p:nvPr/>
        </p:nvSpPr>
        <p:spPr>
          <a:xfrm>
            <a:off x="3245656" y="5419596"/>
            <a:ext cx="1800200"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t>External  Energy Source</a:t>
            </a:r>
            <a:endParaRPr lang="en-GB" dirty="0"/>
          </a:p>
        </p:txBody>
      </p:sp>
      <p:sp>
        <p:nvSpPr>
          <p:cNvPr id="7" name="Wolke 6"/>
          <p:cNvSpPr/>
          <p:nvPr/>
        </p:nvSpPr>
        <p:spPr>
          <a:xfrm>
            <a:off x="2021520" y="2019785"/>
            <a:ext cx="4494697" cy="3369646"/>
          </a:xfrm>
          <a:prstGeom prst="cloud">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GB" dirty="0" smtClean="0"/>
              <a:t>Context c with hidden state</a:t>
            </a:r>
            <a:endParaRPr lang="en-GB" dirty="0"/>
          </a:p>
        </p:txBody>
      </p:sp>
      <p:cxnSp>
        <p:nvCxnSpPr>
          <p:cNvPr id="9" name="Gewinkelte Verbindung 8"/>
          <p:cNvCxnSpPr>
            <a:stCxn id="4" idx="0"/>
            <a:endCxn id="4" idx="2"/>
          </p:cNvCxnSpPr>
          <p:nvPr/>
        </p:nvCxnSpPr>
        <p:spPr>
          <a:xfrm rot="16200000" flipH="1">
            <a:off x="990218" y="2840122"/>
            <a:ext cx="550436" cy="12700"/>
          </a:xfrm>
          <a:prstGeom prst="bentConnector5">
            <a:avLst>
              <a:gd name="adj1" fmla="val -41531"/>
              <a:gd name="adj2" fmla="val 23725063"/>
              <a:gd name="adj3" fmla="val 1415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a:stCxn id="6" idx="0"/>
          </p:cNvCxnSpPr>
          <p:nvPr/>
        </p:nvCxnSpPr>
        <p:spPr>
          <a:xfrm flipH="1" flipV="1">
            <a:off x="2093527" y="2899316"/>
            <a:ext cx="2052229" cy="2520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p:cNvCxnSpPr>
            <a:stCxn id="5" idx="1"/>
            <a:endCxn id="4" idx="3"/>
          </p:cNvCxnSpPr>
          <p:nvPr/>
        </p:nvCxnSpPr>
        <p:spPr>
          <a:xfrm flipH="1" flipV="1">
            <a:off x="2093528" y="2840122"/>
            <a:ext cx="4494696" cy="488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Ellipse 24"/>
          <p:cNvSpPr/>
          <p:nvPr/>
        </p:nvSpPr>
        <p:spPr>
          <a:xfrm>
            <a:off x="4032336" y="4082126"/>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26" name="Ellipse 25"/>
          <p:cNvSpPr/>
          <p:nvPr/>
        </p:nvSpPr>
        <p:spPr>
          <a:xfrm>
            <a:off x="4806620" y="4129580"/>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7" name="Ellipse 26"/>
              <p:cNvSpPr/>
              <p:nvPr/>
            </p:nvSpPr>
            <p:spPr>
              <a:xfrm>
                <a:off x="4441536" y="4621214"/>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𝑥</m:t>
                      </m:r>
                    </m:oMath>
                  </m:oMathPara>
                </a14:m>
                <a:endParaRPr lang="en-GB" dirty="0"/>
              </a:p>
            </p:txBody>
          </p:sp>
        </mc:Choice>
        <mc:Fallback xmlns="">
          <p:sp>
            <p:nvSpPr>
              <p:cNvPr id="27" name="Ellipse 26"/>
              <p:cNvSpPr>
                <a:spLocks noRot="1" noChangeAspect="1" noMove="1" noResize="1" noEditPoints="1" noAdjustHandles="1" noChangeArrowheads="1" noChangeShapeType="1" noTextEdit="1"/>
              </p:cNvSpPr>
              <p:nvPr/>
            </p:nvSpPr>
            <p:spPr>
              <a:xfrm>
                <a:off x="4441536" y="4621214"/>
                <a:ext cx="308540" cy="324036"/>
              </a:xfrm>
              <a:prstGeom prst="ellipse">
                <a:avLst/>
              </a:prstGeom>
              <a:blipFill rotWithShape="0">
                <a:blip r:embed="rId2"/>
                <a:stretch>
                  <a:fillRect/>
                </a:stretch>
              </a:blipFill>
            </p:spPr>
            <p:txBody>
              <a:bodyPr/>
              <a:lstStyle/>
              <a:p>
                <a:r>
                  <a:rPr lang="en-GB">
                    <a:noFill/>
                  </a:rPr>
                  <a:t> </a:t>
                </a:r>
              </a:p>
            </p:txBody>
          </p:sp>
        </mc:Fallback>
      </mc:AlternateContent>
      <p:sp>
        <p:nvSpPr>
          <p:cNvPr id="28" name="Ellipse 27"/>
          <p:cNvSpPr/>
          <p:nvPr/>
        </p:nvSpPr>
        <p:spPr>
          <a:xfrm>
            <a:off x="4419478" y="3758090"/>
            <a:ext cx="308540" cy="324036"/>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cxnSp>
        <p:nvCxnSpPr>
          <p:cNvPr id="30" name="Gerade Verbindung mit Pfeil 29"/>
          <p:cNvCxnSpPr>
            <a:stCxn id="25" idx="7"/>
            <a:endCxn id="28" idx="2"/>
          </p:cNvCxnSpPr>
          <p:nvPr/>
        </p:nvCxnSpPr>
        <p:spPr>
          <a:xfrm flipV="1">
            <a:off x="4295691" y="3920108"/>
            <a:ext cx="123787" cy="2094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31"/>
          <p:cNvCxnSpPr>
            <a:stCxn id="28" idx="6"/>
            <a:endCxn id="26" idx="1"/>
          </p:cNvCxnSpPr>
          <p:nvPr/>
        </p:nvCxnSpPr>
        <p:spPr>
          <a:xfrm>
            <a:off x="4728018" y="3920108"/>
            <a:ext cx="123787" cy="256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Gerade Verbindung mit Pfeil 34"/>
          <p:cNvCxnSpPr>
            <a:stCxn id="26" idx="3"/>
            <a:endCxn id="27" idx="7"/>
          </p:cNvCxnSpPr>
          <p:nvPr/>
        </p:nvCxnSpPr>
        <p:spPr>
          <a:xfrm flipH="1">
            <a:off x="4704891" y="4406162"/>
            <a:ext cx="146914" cy="262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Gerade Verbindung mit Pfeil 37"/>
          <p:cNvCxnSpPr>
            <a:stCxn id="27" idx="1"/>
            <a:endCxn id="25" idx="4"/>
          </p:cNvCxnSpPr>
          <p:nvPr/>
        </p:nvCxnSpPr>
        <p:spPr>
          <a:xfrm flipH="1" flipV="1">
            <a:off x="4186606" y="4406162"/>
            <a:ext cx="300115" cy="2625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7" name="Textfeld 46"/>
              <p:cNvSpPr txBox="1"/>
              <p:nvPr/>
            </p:nvSpPr>
            <p:spPr>
              <a:xfrm>
                <a:off x="121477" y="1001547"/>
                <a:ext cx="7205811" cy="1200329"/>
              </a:xfrm>
              <a:prstGeom prst="rect">
                <a:avLst/>
              </a:prstGeom>
              <a:noFill/>
            </p:spPr>
            <p:txBody>
              <a:bodyPr wrap="square" rtlCol="0">
                <a:spAutoFit/>
              </a:bodyPr>
              <a:lstStyle/>
              <a:p>
                <a:r>
                  <a:rPr lang="en-GB" dirty="0" smtClean="0"/>
                  <a:t>Context c transforms signal s to s’ at state x c(</a:t>
                </a:r>
                <a14:m>
                  <m:oMath xmlns:m="http://schemas.openxmlformats.org/officeDocument/2006/math">
                    <m:r>
                      <a:rPr lang="en-GB" i="1" dirty="0">
                        <a:latin typeface="Cambria Math" panose="02040503050406030204" pitchFamily="18" charset="0"/>
                      </a:rPr>
                      <m:t>𝑥</m:t>
                    </m:r>
                  </m:oMath>
                </a14:m>
                <a:r>
                  <a:rPr lang="en-GB" dirty="0" smtClean="0"/>
                  <a:t>,s)=s’</a:t>
                </a:r>
              </a:p>
              <a:p>
                <a:r>
                  <a:rPr lang="en-GB" dirty="0" smtClean="0"/>
                  <a:t>Context Recognition is learning c’</a:t>
                </a:r>
                <a:r>
                  <a:rPr lang="en-GB" baseline="30000" dirty="0" smtClean="0"/>
                  <a:t>-1 </a:t>
                </a:r>
                <a:r>
                  <a:rPr lang="en-GB" dirty="0" smtClean="0"/>
                  <a:t>so </a:t>
                </a:r>
                <a:r>
                  <a:rPr lang="en-GB" dirty="0"/>
                  <a:t>that c’</a:t>
                </a:r>
                <a:r>
                  <a:rPr lang="en-GB" baseline="30000" dirty="0"/>
                  <a:t>-1</a:t>
                </a:r>
                <a:r>
                  <a:rPr lang="en-GB" dirty="0"/>
                  <a:t>(</a:t>
                </a:r>
                <a:r>
                  <a:rPr lang="en-GB" dirty="0" err="1"/>
                  <a:t>s,s</a:t>
                </a:r>
                <a:r>
                  <a:rPr lang="en-GB" dirty="0"/>
                  <a:t>’)=</a:t>
                </a:r>
                <a14:m>
                  <m:oMath xmlns:m="http://schemas.openxmlformats.org/officeDocument/2006/math">
                    <m:acc>
                      <m:accPr>
                        <m:chr m:val="̂"/>
                        <m:ctrlPr>
                          <a:rPr lang="en-GB" i="1" dirty="0">
                            <a:latin typeface="Cambria Math" panose="02040503050406030204" pitchFamily="18" charset="0"/>
                          </a:rPr>
                        </m:ctrlPr>
                      </m:accPr>
                      <m:e>
                        <m:r>
                          <a:rPr lang="de-DE" i="1" dirty="0">
                            <a:latin typeface="Cambria Math" panose="02040503050406030204" pitchFamily="18" charset="0"/>
                          </a:rPr>
                          <m:t>𝑥</m:t>
                        </m:r>
                      </m:e>
                    </m:acc>
                  </m:oMath>
                </a14:m>
                <a:endParaRPr lang="en-GB" baseline="30000" dirty="0" smtClean="0"/>
              </a:p>
              <a:p>
                <a:r>
                  <a:rPr lang="en-GB" dirty="0" smtClean="0"/>
                  <a:t>Typical </a:t>
                </a:r>
                <a14:m>
                  <m:oMath xmlns:m="http://schemas.openxmlformats.org/officeDocument/2006/math">
                    <m:r>
                      <a:rPr lang="en-GB" i="1" dirty="0">
                        <a:latin typeface="Cambria Math" panose="02040503050406030204" pitchFamily="18" charset="0"/>
                      </a:rPr>
                      <m:t>𝑥</m:t>
                    </m:r>
                  </m:oMath>
                </a14:m>
                <a:r>
                  <a:rPr lang="en-GB" dirty="0" smtClean="0"/>
                  <a:t> is only nominal and c is no function and c</a:t>
                </a:r>
                <a:r>
                  <a:rPr lang="en-GB" baseline="30000" dirty="0" smtClean="0"/>
                  <a:t>-1 </a:t>
                </a:r>
                <a:r>
                  <a:rPr lang="en-GB" dirty="0" smtClean="0"/>
                  <a:t>does  not exist, so why even try to model it???</a:t>
                </a:r>
                <a:endParaRPr lang="en-GB" dirty="0"/>
              </a:p>
            </p:txBody>
          </p:sp>
        </mc:Choice>
        <mc:Fallback xmlns="">
          <p:sp>
            <p:nvSpPr>
              <p:cNvPr id="47" name="Textfeld 46"/>
              <p:cNvSpPr txBox="1">
                <a:spLocks noRot="1" noChangeAspect="1" noMove="1" noResize="1" noEditPoints="1" noAdjustHandles="1" noChangeArrowheads="1" noChangeShapeType="1" noTextEdit="1"/>
              </p:cNvSpPr>
              <p:nvPr/>
            </p:nvSpPr>
            <p:spPr>
              <a:xfrm>
                <a:off x="121477" y="1001547"/>
                <a:ext cx="7205811" cy="1200329"/>
              </a:xfrm>
              <a:prstGeom prst="rect">
                <a:avLst/>
              </a:prstGeom>
              <a:blipFill rotWithShape="0">
                <a:blip r:embed="rId3"/>
                <a:stretch>
                  <a:fillRect l="-761" t="-2538" b="-7107"/>
                </a:stretch>
              </a:blipFill>
            </p:spPr>
            <p:txBody>
              <a:bodyPr/>
              <a:lstStyle/>
              <a:p>
                <a:r>
                  <a:rPr lang="en-GB">
                    <a:noFill/>
                  </a:rPr>
                  <a:t> </a:t>
                </a:r>
              </a:p>
            </p:txBody>
          </p:sp>
        </mc:Fallback>
      </mc:AlternateContent>
    </p:spTree>
    <p:extLst>
      <p:ext uri="{BB962C8B-B14F-4D97-AF65-F5344CB8AC3E}">
        <p14:creationId xmlns:p14="http://schemas.microsoft.com/office/powerpoint/2010/main" val="80015326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for Context Recognition</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Devices learn to differentiate between context classes</a:t>
            </a:r>
          </a:p>
          <a:p>
            <a:r>
              <a:rPr lang="en-US" dirty="0" smtClean="0"/>
              <a:t>Idea: </a:t>
            </a:r>
          </a:p>
          <a:p>
            <a:pPr lvl="1"/>
            <a:r>
              <a:rPr lang="en-US" dirty="0" smtClean="0"/>
              <a:t>devices experience different contexts through sensors</a:t>
            </a:r>
          </a:p>
          <a:p>
            <a:pPr lvl="1"/>
            <a:r>
              <a:rPr lang="en-US" dirty="0" smtClean="0"/>
              <a:t>Use this experience to </a:t>
            </a:r>
            <a:r>
              <a:rPr lang="en-US" dirty="0" smtClean="0">
                <a:solidFill>
                  <a:srgbClr val="009682"/>
                </a:solidFill>
              </a:rPr>
              <a:t>learn the difference </a:t>
            </a:r>
            <a:r>
              <a:rPr lang="en-US" dirty="0" smtClean="0"/>
              <a:t>between </a:t>
            </a:r>
          </a:p>
          <a:p>
            <a:pPr lvl="1"/>
            <a:r>
              <a:rPr lang="en-US" dirty="0" smtClean="0"/>
              <a:t>(Compare: expert’s experience)</a:t>
            </a:r>
          </a:p>
          <a:p>
            <a:r>
              <a:rPr lang="en-US" dirty="0" smtClean="0"/>
              <a:t>Learning results in executable model:</a:t>
            </a:r>
          </a:p>
          <a:p>
            <a:pPr lvl="1"/>
            <a:r>
              <a:rPr lang="en-US" dirty="0" smtClean="0"/>
              <a:t>Sensor signals as input</a:t>
            </a:r>
          </a:p>
          <a:p>
            <a:pPr lvl="1"/>
            <a:r>
              <a:rPr lang="en-US" dirty="0" smtClean="0"/>
              <a:t>Context as output</a:t>
            </a:r>
          </a:p>
          <a:p>
            <a:pPr lvl="1">
              <a:buNone/>
            </a:pPr>
            <a:r>
              <a:rPr lang="en-US" b="1" i="1" dirty="0" smtClean="0"/>
              <a:t>IF [[learned parameters]] THEN </a:t>
            </a:r>
          </a:p>
          <a:p>
            <a:pPr lvl="2">
              <a:buNone/>
            </a:pPr>
            <a:r>
              <a:rPr lang="en-US" b="1" i="1" dirty="0" smtClean="0"/>
              <a:t>		context := University;</a:t>
            </a:r>
            <a:endParaRPr lang="en-US" dirty="0" smtClean="0"/>
          </a:p>
          <a:p>
            <a:r>
              <a:rPr lang="en-US" dirty="0" smtClean="0"/>
              <a:t>Process AKA: pattern matching, pattern recognition, classification</a:t>
            </a:r>
          </a:p>
          <a:p>
            <a:r>
              <a:rPr lang="en-US" dirty="0" smtClean="0"/>
              <a:t>Disadvantages:</a:t>
            </a:r>
          </a:p>
          <a:p>
            <a:pPr lvl="1"/>
            <a:r>
              <a:rPr lang="en-US" dirty="0" smtClean="0"/>
              <a:t>Labeled sensor data must be collected</a:t>
            </a:r>
          </a:p>
          <a:p>
            <a:pPr lvl="2"/>
            <a:r>
              <a:rPr lang="en-US" dirty="0" smtClean="0">
                <a:solidFill>
                  <a:srgbClr val="FF0000"/>
                </a:solidFill>
              </a:rPr>
              <a:t>NO SIMPLE TASK!</a:t>
            </a:r>
          </a:p>
          <a:p>
            <a:pPr lvl="1"/>
            <a:r>
              <a:rPr lang="en-US" dirty="0" smtClean="0"/>
              <a:t>Classifier can become </a:t>
            </a:r>
            <a:r>
              <a:rPr lang="en-US" dirty="0" smtClean="0">
                <a:solidFill>
                  <a:srgbClr val="FF0000"/>
                </a:solidFill>
              </a:rPr>
              <a:t>complex</a:t>
            </a:r>
          </a:p>
          <a:p>
            <a:pPr lvl="1"/>
            <a:r>
              <a:rPr lang="en-US" dirty="0" smtClean="0"/>
              <a:t>Algorithms require </a:t>
            </a:r>
            <a:r>
              <a:rPr lang="en-US" dirty="0" smtClean="0">
                <a:solidFill>
                  <a:srgbClr val="FF0000"/>
                </a:solidFill>
              </a:rPr>
              <a:t>time and resources </a:t>
            </a:r>
            <a:r>
              <a:rPr lang="en-US" dirty="0" smtClean="0"/>
              <a:t>for learning</a:t>
            </a:r>
          </a:p>
          <a:p>
            <a:endParaRPr lang="en-US" dirty="0" smtClean="0"/>
          </a:p>
          <a:p>
            <a:pPr lvl="1"/>
            <a:endParaRPr lang="en-US" dirty="0" smtClean="0"/>
          </a:p>
          <a:p>
            <a:endParaRPr lang="en-US" dirty="0" smtClean="0"/>
          </a:p>
          <a:p>
            <a:pPr lvl="1"/>
            <a:endParaRPr lang="en-US" dirty="0"/>
          </a:p>
        </p:txBody>
      </p:sp>
      <p:sp>
        <p:nvSpPr>
          <p:cNvPr id="4" name="Footer Placeholder 3"/>
          <p:cNvSpPr>
            <a:spLocks noGrp="1"/>
          </p:cNvSpPr>
          <p:nvPr>
            <p:ph type="ftr" sz="quarter" idx="10"/>
          </p:nvPr>
        </p:nvSpPr>
        <p:spPr/>
        <p:txBody>
          <a:bodyPr/>
          <a:lstStyle/>
          <a:p>
            <a:r>
              <a:rPr lang="en-US" smtClean="0"/>
              <a:t>Dawud Gordon</a:t>
            </a:r>
            <a:endParaRPr lang="en-US" dirty="0"/>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Learning process</a:t>
            </a:r>
            <a:endParaRPr lang="en-US" dirty="0"/>
          </a:p>
        </p:txBody>
      </p:sp>
      <p:sp>
        <p:nvSpPr>
          <p:cNvPr id="3" name="Content Placeholder 2"/>
          <p:cNvSpPr>
            <a:spLocks noGrp="1"/>
          </p:cNvSpPr>
          <p:nvPr>
            <p:ph idx="1"/>
          </p:nvPr>
        </p:nvSpPr>
        <p:spPr>
          <a:xfrm>
            <a:off x="392113" y="1214422"/>
            <a:ext cx="9051690" cy="5000660"/>
          </a:xfrm>
        </p:spPr>
        <p:txBody>
          <a:bodyPr>
            <a:normAutofit/>
          </a:bodyPr>
          <a:lstStyle/>
          <a:p>
            <a:r>
              <a:rPr lang="en-US" dirty="0" smtClean="0"/>
              <a:t>Learning based on:</a:t>
            </a:r>
          </a:p>
          <a:p>
            <a:pPr lvl="1"/>
            <a:r>
              <a:rPr lang="en-US" dirty="0" smtClean="0"/>
              <a:t> </a:t>
            </a:r>
            <a:r>
              <a:rPr lang="en-US" dirty="0" smtClean="0">
                <a:solidFill>
                  <a:srgbClr val="009682"/>
                </a:solidFill>
              </a:rPr>
              <a:t>sensor data history</a:t>
            </a:r>
          </a:p>
          <a:p>
            <a:pPr lvl="1"/>
            <a:r>
              <a:rPr lang="en-US" dirty="0"/>
              <a:t>a</a:t>
            </a:r>
            <a:r>
              <a:rPr lang="en-US" dirty="0" smtClean="0"/>
              <a:t>nnotated context history: “</a:t>
            </a:r>
            <a:r>
              <a:rPr lang="en-US" dirty="0" smtClean="0">
                <a:solidFill>
                  <a:srgbClr val="009682"/>
                </a:solidFill>
              </a:rPr>
              <a:t>labels</a:t>
            </a:r>
            <a:r>
              <a:rPr lang="en-US" dirty="0" smtClean="0"/>
              <a:t>”</a:t>
            </a:r>
          </a:p>
          <a:p>
            <a:r>
              <a:rPr lang="en-US" dirty="0" smtClean="0"/>
              <a:t>Learn to recognize correlated </a:t>
            </a:r>
            <a:r>
              <a:rPr lang="en-US" dirty="0" smtClean="0">
                <a:solidFill>
                  <a:srgbClr val="009682"/>
                </a:solidFill>
              </a:rPr>
              <a:t>sensor signal patterns </a:t>
            </a:r>
            <a:r>
              <a:rPr lang="en-US" dirty="0" smtClean="0"/>
              <a:t>and </a:t>
            </a:r>
            <a:r>
              <a:rPr lang="en-US" dirty="0" smtClean="0">
                <a:solidFill>
                  <a:srgbClr val="009682"/>
                </a:solidFill>
              </a:rPr>
              <a:t>contexts</a:t>
            </a:r>
          </a:p>
          <a:p>
            <a:pPr marL="0" indent="0">
              <a:buNone/>
            </a:pPr>
            <a:r>
              <a:rPr lang="en-US" dirty="0"/>
              <a:t>(supervised learning)</a:t>
            </a:r>
          </a:p>
          <a:p>
            <a:r>
              <a:rPr lang="en-US" dirty="0" smtClean="0"/>
              <a:t>Training is </a:t>
            </a:r>
            <a:r>
              <a:rPr lang="en-US" dirty="0" smtClean="0">
                <a:solidFill>
                  <a:srgbClr val="009682"/>
                </a:solidFill>
              </a:rPr>
              <a:t>“offline”</a:t>
            </a:r>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Dawud Gordon</a:t>
            </a:r>
            <a:endParaRPr lang="en-US" dirty="0"/>
          </a:p>
        </p:txBody>
      </p:sp>
      <p:pic>
        <p:nvPicPr>
          <p:cNvPr id="5" name="Picture 2"/>
          <p:cNvPicPr>
            <a:picLocks noChangeAspect="1" noChangeArrowheads="1"/>
          </p:cNvPicPr>
          <p:nvPr/>
        </p:nvPicPr>
        <p:blipFill>
          <a:blip r:embed="rId2" cstate="print"/>
          <a:srcRect/>
          <a:stretch>
            <a:fillRect/>
          </a:stretch>
        </p:blipFill>
        <p:spPr bwMode="auto">
          <a:xfrm>
            <a:off x="4759890" y="3894241"/>
            <a:ext cx="4384110" cy="2243511"/>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Supervised Machine Learning</a:t>
            </a:r>
            <a:endParaRPr lang="en-US" dirty="0"/>
          </a:p>
        </p:txBody>
      </p:sp>
      <p:sp>
        <p:nvSpPr>
          <p:cNvPr id="6" name="Content Placeholder 5"/>
          <p:cNvSpPr>
            <a:spLocks noGrp="1"/>
          </p:cNvSpPr>
          <p:nvPr>
            <p:ph idx="1"/>
          </p:nvPr>
        </p:nvSpPr>
        <p:spPr/>
        <p:txBody>
          <a:bodyPr/>
          <a:lstStyle/>
          <a:p>
            <a:r>
              <a:rPr lang="en-US" dirty="0" smtClean="0"/>
              <a:t>Supervised learning</a:t>
            </a:r>
          </a:p>
          <a:p>
            <a:r>
              <a:rPr lang="en-US" dirty="0" smtClean="0"/>
              <a:t>Set of training data:</a:t>
            </a:r>
          </a:p>
          <a:p>
            <a:r>
              <a:rPr lang="en-US" dirty="0" smtClean="0"/>
              <a:t>Feature vectors     , and labels</a:t>
            </a:r>
          </a:p>
          <a:p>
            <a:r>
              <a:rPr lang="en-US" dirty="0" smtClean="0"/>
              <a:t>Features calculated at end of each sample window, resulting in vector </a:t>
            </a:r>
          </a:p>
          <a:p>
            <a:r>
              <a:rPr lang="en-US" dirty="0" smtClean="0"/>
              <a:t>Vector is classified by classification algorithm, resulting in context label </a:t>
            </a:r>
          </a:p>
          <a:p>
            <a:endParaRPr lang="en-US" dirty="0" smtClean="0"/>
          </a:p>
          <a:p>
            <a:pPr>
              <a:buNone/>
            </a:pPr>
            <a:r>
              <a:rPr lang="en-US" dirty="0" smtClean="0"/>
              <a:t> </a:t>
            </a:r>
            <a:endParaRPr lang="en-US" dirty="0"/>
          </a:p>
        </p:txBody>
      </p:sp>
      <p:sp>
        <p:nvSpPr>
          <p:cNvPr id="4" name="Footer Placeholder 3"/>
          <p:cNvSpPr>
            <a:spLocks noGrp="1"/>
          </p:cNvSpPr>
          <p:nvPr>
            <p:ph type="ftr" sz="quarter" idx="10"/>
          </p:nvPr>
        </p:nvSpPr>
        <p:spPr/>
        <p:txBody>
          <a:bodyPr/>
          <a:lstStyle/>
          <a:p>
            <a:r>
              <a:rPr lang="en-US" smtClean="0"/>
              <a:t>Dawud Gordon</a:t>
            </a:r>
            <a:endParaRPr lang="en-US" dirty="0"/>
          </a:p>
        </p:txBody>
      </p:sp>
      <p:pic>
        <p:nvPicPr>
          <p:cNvPr id="49154" name="Picture 2" descr="\textstyle\{(\vec{x}_1, y_1), \dots, (\vec{x}_n, y_n)\}"/>
          <p:cNvPicPr>
            <a:picLocks noChangeAspect="1" noChangeArrowheads="1"/>
          </p:cNvPicPr>
          <p:nvPr/>
        </p:nvPicPr>
        <p:blipFill>
          <a:blip r:embed="rId2" cstate="print"/>
          <a:srcRect/>
          <a:stretch>
            <a:fillRect/>
          </a:stretch>
        </p:blipFill>
        <p:spPr bwMode="auto">
          <a:xfrm>
            <a:off x="4431146" y="1903846"/>
            <a:ext cx="3262086" cy="368300"/>
          </a:xfrm>
          <a:prstGeom prst="rect">
            <a:avLst/>
          </a:prstGeom>
          <a:noFill/>
        </p:spPr>
      </p:pic>
      <p:pic>
        <p:nvPicPr>
          <p:cNvPr id="49156" name="Picture 4" descr="y_i \in \mathbf{Y}"/>
          <p:cNvPicPr>
            <a:picLocks noChangeAspect="1" noChangeArrowheads="1"/>
          </p:cNvPicPr>
          <p:nvPr/>
        </p:nvPicPr>
        <p:blipFill>
          <a:blip r:embed="rId3" cstate="print"/>
          <a:srcRect/>
          <a:stretch>
            <a:fillRect/>
          </a:stretch>
        </p:blipFill>
        <p:spPr bwMode="auto">
          <a:xfrm>
            <a:off x="6383771" y="2481503"/>
            <a:ext cx="1054389" cy="351463"/>
          </a:xfrm>
          <a:prstGeom prst="rect">
            <a:avLst/>
          </a:prstGeom>
          <a:noFill/>
        </p:spPr>
      </p:pic>
      <p:pic>
        <p:nvPicPr>
          <p:cNvPr id="49158" name="Picture 6" descr="\vec{x}"/>
          <p:cNvPicPr>
            <a:picLocks noChangeAspect="1" noChangeArrowheads="1"/>
          </p:cNvPicPr>
          <p:nvPr/>
        </p:nvPicPr>
        <p:blipFill>
          <a:blip r:embed="rId4" cstate="print"/>
          <a:srcRect/>
          <a:stretch>
            <a:fillRect/>
          </a:stretch>
        </p:blipFill>
        <p:spPr bwMode="auto">
          <a:xfrm>
            <a:off x="3693103" y="2494243"/>
            <a:ext cx="269296" cy="310726"/>
          </a:xfrm>
          <a:prstGeom prst="rect">
            <a:avLst/>
          </a:prstGeom>
          <a:noFill/>
        </p:spPr>
      </p:pic>
      <p:pic>
        <p:nvPicPr>
          <p:cNvPr id="11" name="Picture 6" descr="\vec{x}"/>
          <p:cNvPicPr>
            <a:picLocks noChangeAspect="1" noChangeArrowheads="1"/>
          </p:cNvPicPr>
          <p:nvPr/>
        </p:nvPicPr>
        <p:blipFill>
          <a:blip r:embed="rId4" cstate="print"/>
          <a:srcRect/>
          <a:stretch>
            <a:fillRect/>
          </a:stretch>
        </p:blipFill>
        <p:spPr bwMode="auto">
          <a:xfrm>
            <a:off x="5619462" y="3560754"/>
            <a:ext cx="269296" cy="310726"/>
          </a:xfrm>
          <a:prstGeom prst="rect">
            <a:avLst/>
          </a:prstGeom>
          <a:noFill/>
        </p:spPr>
      </p:pic>
      <p:pic>
        <p:nvPicPr>
          <p:cNvPr id="49162" name="Picture 10" descr="\hat{y} = {\arg\min}_{l \in \mathbf{Y}} \|\vec{\mu}_l - \vec{x}\|"/>
          <p:cNvPicPr>
            <a:picLocks noChangeAspect="1" noChangeArrowheads="1"/>
          </p:cNvPicPr>
          <p:nvPr/>
        </p:nvPicPr>
        <p:blipFill>
          <a:blip r:embed="rId5" cstate="print"/>
          <a:srcRect r="93924" b="-391"/>
          <a:stretch>
            <a:fillRect/>
          </a:stretch>
        </p:blipFill>
        <p:spPr bwMode="auto">
          <a:xfrm>
            <a:off x="7141727" y="4546608"/>
            <a:ext cx="273486" cy="458780"/>
          </a:xfrm>
          <a:prstGeom prst="rect">
            <a:avLst/>
          </a:prstGeom>
          <a:noFill/>
        </p:spPr>
      </p:pic>
    </p:spTree>
    <p:extLst>
      <p:ext uri="{BB962C8B-B14F-4D97-AF65-F5344CB8AC3E}">
        <p14:creationId xmlns:p14="http://schemas.microsoft.com/office/powerpoint/2010/main" val="2138781325"/>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Classification Process</a:t>
            </a:r>
            <a:endParaRPr lang="en-US" dirty="0"/>
          </a:p>
        </p:txBody>
      </p:sp>
      <p:sp>
        <p:nvSpPr>
          <p:cNvPr id="3" name="Content Placeholder 2"/>
          <p:cNvSpPr>
            <a:spLocks noGrp="1"/>
          </p:cNvSpPr>
          <p:nvPr>
            <p:ph idx="1"/>
          </p:nvPr>
        </p:nvSpPr>
        <p:spPr>
          <a:xfrm>
            <a:off x="328613" y="1125522"/>
            <a:ext cx="8356600" cy="2317918"/>
          </a:xfrm>
        </p:spPr>
        <p:txBody>
          <a:bodyPr>
            <a:normAutofit fontScale="70000" lnSpcReduction="20000"/>
          </a:bodyPr>
          <a:lstStyle/>
          <a:p>
            <a:endParaRPr lang="en-US" dirty="0" smtClean="0"/>
          </a:p>
          <a:p>
            <a:r>
              <a:rPr lang="en-US" dirty="0" smtClean="0">
                <a:solidFill>
                  <a:schemeClr val="accent1"/>
                </a:solidFill>
              </a:rPr>
              <a:t>Trained executable object </a:t>
            </a:r>
            <a:r>
              <a:rPr lang="en-US" dirty="0" smtClean="0"/>
              <a:t>results from learning process</a:t>
            </a:r>
          </a:p>
          <a:p>
            <a:r>
              <a:rPr lang="en-US" dirty="0" smtClean="0"/>
              <a:t>Black box: analog sensor input, discrete symbolic context as output</a:t>
            </a:r>
          </a:p>
          <a:p>
            <a:r>
              <a:rPr lang="en-US" dirty="0" smtClean="0"/>
              <a:t>Level of abstraction increases, trend from </a:t>
            </a:r>
            <a:r>
              <a:rPr lang="en-US" dirty="0" smtClean="0">
                <a:solidFill>
                  <a:srgbClr val="FF0000"/>
                </a:solidFill>
              </a:rPr>
              <a:t>numeric, high-volume data (0x3F, 2°C)</a:t>
            </a:r>
            <a:r>
              <a:rPr lang="en-US" dirty="0" smtClean="0"/>
              <a:t>, to </a:t>
            </a:r>
            <a:r>
              <a:rPr lang="en-US" dirty="0" smtClean="0">
                <a:solidFill>
                  <a:srgbClr val="009682"/>
                </a:solidFill>
              </a:rPr>
              <a:t>symbolic, low-volume context (“walking”, “busy”)</a:t>
            </a:r>
          </a:p>
          <a:p>
            <a:pPr>
              <a:buNone/>
            </a:pPr>
            <a:endParaRPr lang="en-US" dirty="0"/>
          </a:p>
        </p:txBody>
      </p:sp>
      <p:sp>
        <p:nvSpPr>
          <p:cNvPr id="4" name="Footer Placeholder 3"/>
          <p:cNvSpPr>
            <a:spLocks noGrp="1"/>
          </p:cNvSpPr>
          <p:nvPr>
            <p:ph type="ftr" sz="quarter" idx="10"/>
          </p:nvPr>
        </p:nvSpPr>
        <p:spPr/>
        <p:txBody>
          <a:bodyPr/>
          <a:lstStyle/>
          <a:p>
            <a:r>
              <a:rPr lang="en-US" smtClean="0"/>
              <a:t>Dawud Gordon</a:t>
            </a:r>
            <a:endParaRPr lang="en-US" dirty="0"/>
          </a:p>
        </p:txBody>
      </p:sp>
      <p:pic>
        <p:nvPicPr>
          <p:cNvPr id="2051" name="Picture 3"/>
          <p:cNvPicPr>
            <a:picLocks noChangeAspect="1" noChangeArrowheads="1"/>
          </p:cNvPicPr>
          <p:nvPr/>
        </p:nvPicPr>
        <p:blipFill>
          <a:blip r:embed="rId2" cstate="print"/>
          <a:srcRect/>
          <a:stretch>
            <a:fillRect/>
          </a:stretch>
        </p:blipFill>
        <p:spPr bwMode="auto">
          <a:xfrm>
            <a:off x="1629167" y="3493804"/>
            <a:ext cx="5473090" cy="280078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Data Processing</a:t>
            </a:r>
            <a:endParaRPr lang="en-US" dirty="0"/>
          </a:p>
        </p:txBody>
      </p:sp>
      <p:sp>
        <p:nvSpPr>
          <p:cNvPr id="6" name="Text Placeholder 5"/>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smtClean="0"/>
              <a:t>Dawud Gordon</a:t>
            </a:r>
            <a:endParaRPr lang="en-US" dirty="0"/>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Processing Chain</a:t>
            </a:r>
            <a:endParaRPr lang="en-US" dirty="0"/>
          </a:p>
        </p:txBody>
      </p:sp>
      <p:sp>
        <p:nvSpPr>
          <p:cNvPr id="3" name="Content Placeholder 2"/>
          <p:cNvSpPr>
            <a:spLocks noGrp="1"/>
          </p:cNvSpPr>
          <p:nvPr>
            <p:ph idx="1"/>
          </p:nvPr>
        </p:nvSpPr>
        <p:spPr>
          <a:xfrm>
            <a:off x="392113" y="1214422"/>
            <a:ext cx="8356600" cy="2280340"/>
          </a:xfrm>
        </p:spPr>
        <p:txBody>
          <a:bodyPr>
            <a:normAutofit fontScale="55000" lnSpcReduction="20000"/>
          </a:bodyPr>
          <a:lstStyle/>
          <a:p>
            <a:r>
              <a:rPr lang="en-US" dirty="0" smtClean="0"/>
              <a:t>Problem: </a:t>
            </a:r>
          </a:p>
          <a:p>
            <a:pPr lvl="1"/>
            <a:r>
              <a:rPr lang="en-US" dirty="0" smtClean="0"/>
              <a:t>Input: often analog, continuous sensor signals</a:t>
            </a:r>
          </a:p>
          <a:p>
            <a:pPr lvl="1"/>
            <a:r>
              <a:rPr lang="en-US" dirty="0" smtClean="0"/>
              <a:t>Output: symbolic, discrete context class</a:t>
            </a:r>
          </a:p>
          <a:p>
            <a:pPr lvl="1"/>
            <a:r>
              <a:rPr lang="en-US" dirty="0" smtClean="0"/>
              <a:t>How do we get from one to the other?</a:t>
            </a:r>
          </a:p>
          <a:p>
            <a:r>
              <a:rPr lang="en-US" dirty="0" smtClean="0"/>
              <a:t>Sampling sensors yields discrete measurements</a:t>
            </a:r>
          </a:p>
          <a:p>
            <a:pPr lvl="1"/>
            <a:r>
              <a:rPr lang="en-US" dirty="0" smtClean="0"/>
              <a:t>High volume, depending on sampling rate</a:t>
            </a:r>
          </a:p>
          <a:p>
            <a:r>
              <a:rPr lang="en-US" dirty="0" smtClean="0"/>
              <a:t>In theory, sensor data as direct input to classifier</a:t>
            </a:r>
          </a:p>
          <a:p>
            <a:pPr lvl="1"/>
            <a:r>
              <a:rPr lang="en-US" dirty="0" smtClean="0"/>
              <a:t>Greatly increases classifier complexity – </a:t>
            </a:r>
            <a:r>
              <a:rPr lang="en-US" dirty="0" smtClean="0">
                <a:solidFill>
                  <a:srgbClr val="FF0000"/>
                </a:solidFill>
              </a:rPr>
              <a:t>too much information!</a:t>
            </a:r>
          </a:p>
          <a:p>
            <a:r>
              <a:rPr lang="en-US" dirty="0" smtClean="0"/>
              <a:t>Solution: </a:t>
            </a:r>
            <a:r>
              <a:rPr lang="en-US" dirty="0" smtClean="0">
                <a:solidFill>
                  <a:schemeClr val="accent1"/>
                </a:solidFill>
              </a:rPr>
              <a:t>extract information of importance</a:t>
            </a:r>
            <a:endParaRPr lang="en-US" dirty="0">
              <a:solidFill>
                <a:schemeClr val="accent1"/>
              </a:solidFill>
            </a:endParaRPr>
          </a:p>
        </p:txBody>
      </p:sp>
      <p:sp>
        <p:nvSpPr>
          <p:cNvPr id="4" name="Footer Placeholder 3"/>
          <p:cNvSpPr>
            <a:spLocks noGrp="1"/>
          </p:cNvSpPr>
          <p:nvPr>
            <p:ph type="ftr" sz="quarter" idx="10"/>
          </p:nvPr>
        </p:nvSpPr>
        <p:spPr/>
        <p:txBody>
          <a:bodyPr/>
          <a:lstStyle/>
          <a:p>
            <a:r>
              <a:rPr lang="en-US" smtClean="0"/>
              <a:t>Dawud Gordon</a:t>
            </a:r>
            <a:endParaRPr lang="en-US" dirty="0"/>
          </a:p>
        </p:txBody>
      </p:sp>
      <p:pic>
        <p:nvPicPr>
          <p:cNvPr id="4098" name="Picture 2"/>
          <p:cNvPicPr>
            <a:picLocks noChangeAspect="1" noChangeArrowheads="1"/>
          </p:cNvPicPr>
          <p:nvPr/>
        </p:nvPicPr>
        <p:blipFill>
          <a:blip r:embed="rId2" cstate="print"/>
          <a:srcRect/>
          <a:stretch>
            <a:fillRect/>
          </a:stretch>
        </p:blipFill>
        <p:spPr bwMode="auto">
          <a:xfrm>
            <a:off x="1566536" y="3521210"/>
            <a:ext cx="5272675" cy="2698223"/>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1 – Sample Windows</a:t>
            </a:r>
            <a:endParaRPr lang="en-US" dirty="0"/>
          </a:p>
        </p:txBody>
      </p:sp>
      <p:sp>
        <p:nvSpPr>
          <p:cNvPr id="3" name="Content Placeholder 2"/>
          <p:cNvSpPr>
            <a:spLocks noGrp="1"/>
          </p:cNvSpPr>
          <p:nvPr>
            <p:ph idx="1"/>
          </p:nvPr>
        </p:nvSpPr>
        <p:spPr>
          <a:xfrm>
            <a:off x="392113" y="1214422"/>
            <a:ext cx="3716424" cy="5000660"/>
          </a:xfrm>
        </p:spPr>
        <p:txBody>
          <a:bodyPr>
            <a:normAutofit fontScale="55000" lnSpcReduction="20000"/>
          </a:bodyPr>
          <a:lstStyle/>
          <a:p>
            <a:r>
              <a:rPr lang="en-US" dirty="0" smtClean="0"/>
              <a:t>Specify period of time to be classified</a:t>
            </a:r>
          </a:p>
          <a:p>
            <a:pPr lvl="1"/>
            <a:r>
              <a:rPr lang="en-US" dirty="0" smtClean="0"/>
              <a:t>Segment data into windows of that time length</a:t>
            </a:r>
          </a:p>
          <a:p>
            <a:r>
              <a:rPr lang="en-US" dirty="0" smtClean="0"/>
              <a:t>Problem: window length greatly affects classification results!</a:t>
            </a:r>
          </a:p>
          <a:p>
            <a:pPr marL="0" indent="0">
              <a:buNone/>
            </a:pPr>
            <a:endParaRPr lang="en-US" dirty="0" smtClean="0"/>
          </a:p>
          <a:p>
            <a:r>
              <a:rPr lang="en-US" dirty="0" err="1" smtClean="0"/>
              <a:t>Nyquist</a:t>
            </a:r>
            <a:r>
              <a:rPr lang="en-US" dirty="0" smtClean="0"/>
              <a:t>–Shannon sampling theorem</a:t>
            </a:r>
          </a:p>
          <a:p>
            <a:pPr lvl="1"/>
            <a:r>
              <a:rPr lang="en-US" dirty="0" smtClean="0"/>
              <a:t>Smallest component frequency B Hz, sample rate &gt; 1/(2B) sufficient</a:t>
            </a:r>
          </a:p>
          <a:p>
            <a:pPr lvl="1"/>
            <a:r>
              <a:rPr lang="en-US" dirty="0" smtClean="0"/>
              <a:t>Here: </a:t>
            </a:r>
            <a:r>
              <a:rPr lang="en-US" dirty="0" smtClean="0">
                <a:solidFill>
                  <a:srgbClr val="009682"/>
                </a:solidFill>
              </a:rPr>
              <a:t>lowest</a:t>
            </a:r>
            <a:r>
              <a:rPr lang="en-US" dirty="0" smtClean="0"/>
              <a:t> “relevant” frequency C Hz, smallest effective sample window length 1/(2C) </a:t>
            </a:r>
          </a:p>
          <a:p>
            <a:pPr lvl="1"/>
            <a:r>
              <a:rPr lang="en-US" dirty="0" smtClean="0"/>
              <a:t>Example: footfalls .5Hz, sample window 2s for context </a:t>
            </a:r>
            <a:r>
              <a:rPr lang="en-US" dirty="0" smtClean="0"/>
              <a:t>walking</a:t>
            </a:r>
          </a:p>
          <a:p>
            <a:pPr lvl="1"/>
            <a:r>
              <a:rPr lang="en-US" dirty="0" smtClean="0"/>
              <a:t>Needed for signal reconstruction </a:t>
            </a:r>
            <a:r>
              <a:rPr lang="en-US" dirty="0" smtClean="0">
                <a:sym typeface="Wingdings" panose="05000000000000000000" pitchFamily="2" charset="2"/>
              </a:rPr>
              <a:t> needed for context </a:t>
            </a:r>
            <a:r>
              <a:rPr lang="en-US" dirty="0" err="1" smtClean="0">
                <a:sym typeface="Wingdings" panose="05000000000000000000" pitchFamily="2" charset="2"/>
              </a:rPr>
              <a:t>recognintion</a:t>
            </a:r>
            <a:r>
              <a:rPr lang="en-US" dirty="0" smtClean="0">
                <a:sym typeface="Wingdings" panose="05000000000000000000" pitchFamily="2" charset="2"/>
              </a:rPr>
              <a:t>?</a:t>
            </a:r>
            <a:r>
              <a:rPr lang="en-US" dirty="0" smtClean="0"/>
              <a:t> </a:t>
            </a:r>
            <a:endParaRPr lang="en-US" dirty="0" smtClean="0"/>
          </a:p>
          <a:p>
            <a:pPr marL="476250" lvl="1" indent="0">
              <a:buNone/>
            </a:pPr>
            <a:endParaRPr lang="en-US" dirty="0" smtClean="0"/>
          </a:p>
          <a:p>
            <a:r>
              <a:rPr lang="en-US" dirty="0" smtClean="0"/>
              <a:t>In practice: </a:t>
            </a:r>
            <a:r>
              <a:rPr lang="en-US" dirty="0" smtClean="0">
                <a:solidFill>
                  <a:srgbClr val="FF0000"/>
                </a:solidFill>
              </a:rPr>
              <a:t>empirical evaluated for each application!</a:t>
            </a:r>
            <a:endParaRPr lang="en-US" dirty="0">
              <a:solidFill>
                <a:srgbClr val="FF0000"/>
              </a:solidFill>
            </a:endParaRPr>
          </a:p>
        </p:txBody>
      </p:sp>
      <p:sp>
        <p:nvSpPr>
          <p:cNvPr id="4" name="Footer Placeholder 3"/>
          <p:cNvSpPr>
            <a:spLocks noGrp="1"/>
          </p:cNvSpPr>
          <p:nvPr>
            <p:ph type="ftr" sz="quarter" idx="10"/>
          </p:nvPr>
        </p:nvSpPr>
        <p:spPr/>
        <p:txBody>
          <a:bodyPr/>
          <a:lstStyle/>
          <a:p>
            <a:r>
              <a:rPr lang="en-US" smtClean="0"/>
              <a:t>Dawud Gordon</a:t>
            </a:r>
            <a:endParaRPr lang="en-US" dirty="0"/>
          </a:p>
        </p:txBody>
      </p:sp>
      <p:pic>
        <p:nvPicPr>
          <p:cNvPr id="5122" name="Picture 2"/>
          <p:cNvPicPr>
            <a:picLocks noChangeAspect="1" noChangeArrowheads="1"/>
          </p:cNvPicPr>
          <p:nvPr/>
        </p:nvPicPr>
        <p:blipFill>
          <a:blip r:embed="rId2" cstate="print"/>
          <a:srcRect/>
          <a:stretch>
            <a:fillRect/>
          </a:stretch>
        </p:blipFill>
        <p:spPr bwMode="auto">
          <a:xfrm>
            <a:off x="4183272" y="1164921"/>
            <a:ext cx="5273878" cy="4722312"/>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2 - Feature Extraction</a:t>
            </a:r>
            <a:endParaRPr lang="en-US" dirty="0"/>
          </a:p>
        </p:txBody>
      </p:sp>
      <p:sp>
        <p:nvSpPr>
          <p:cNvPr id="3" name="Content Placeholder 2"/>
          <p:cNvSpPr>
            <a:spLocks noGrp="1"/>
          </p:cNvSpPr>
          <p:nvPr>
            <p:ph idx="1"/>
          </p:nvPr>
        </p:nvSpPr>
        <p:spPr/>
        <p:txBody>
          <a:bodyPr>
            <a:normAutofit/>
          </a:bodyPr>
          <a:lstStyle/>
          <a:p>
            <a:r>
              <a:rPr lang="en-US" dirty="0" smtClean="0"/>
              <a:t>Goal: extract “</a:t>
            </a:r>
            <a:r>
              <a:rPr lang="en-US" dirty="0" smtClean="0">
                <a:solidFill>
                  <a:schemeClr val="accent1"/>
                </a:solidFill>
              </a:rPr>
              <a:t>important</a:t>
            </a:r>
            <a:r>
              <a:rPr lang="en-US" dirty="0" smtClean="0"/>
              <a:t>” information for context differentiation (classification), </a:t>
            </a:r>
            <a:r>
              <a:rPr lang="en-US" dirty="0" smtClean="0">
                <a:solidFill>
                  <a:schemeClr val="accent1"/>
                </a:solidFill>
              </a:rPr>
              <a:t>reducing volume and cardinality of values</a:t>
            </a:r>
          </a:p>
          <a:p>
            <a:r>
              <a:rPr lang="en-US" dirty="0" smtClean="0"/>
              <a:t>What information is important? </a:t>
            </a:r>
            <a:r>
              <a:rPr lang="en-US" dirty="0" smtClean="0">
                <a:solidFill>
                  <a:srgbClr val="009682"/>
                </a:solidFill>
              </a:rPr>
              <a:t>C</a:t>
            </a:r>
            <a:r>
              <a:rPr lang="en-US" dirty="0" smtClean="0">
                <a:solidFill>
                  <a:schemeClr val="accent1"/>
                </a:solidFill>
              </a:rPr>
              <a:t>ontext and sensor dependent!</a:t>
            </a:r>
          </a:p>
          <a:p>
            <a:r>
              <a:rPr lang="en-US" dirty="0" smtClean="0"/>
              <a:t>Features in time (e.g. mean) and frequency (Fourier Transformation) domain </a:t>
            </a:r>
          </a:p>
          <a:p>
            <a:pPr>
              <a:buNone/>
            </a:pPr>
            <a:endParaRPr lang="en-US" dirty="0" smtClean="0"/>
          </a:p>
          <a:p>
            <a:pPr lvl="1"/>
            <a:endParaRPr lang="en-US" dirty="0" smtClean="0"/>
          </a:p>
        </p:txBody>
      </p:sp>
      <p:sp>
        <p:nvSpPr>
          <p:cNvPr id="4" name="Footer Placeholder 3"/>
          <p:cNvSpPr>
            <a:spLocks noGrp="1"/>
          </p:cNvSpPr>
          <p:nvPr>
            <p:ph type="ftr" sz="quarter" idx="10"/>
          </p:nvPr>
        </p:nvSpPr>
        <p:spPr/>
        <p:txBody>
          <a:bodyPr/>
          <a:lstStyle/>
          <a:p>
            <a:r>
              <a:rPr lang="en-US" smtClean="0"/>
              <a:t>Dawud Gordon</a:t>
            </a:r>
            <a:endParaRPr lang="en-US" dirty="0"/>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 3 - Classification</a:t>
            </a:r>
            <a:endParaRPr lang="en-US" dirty="0"/>
          </a:p>
        </p:txBody>
      </p:sp>
      <p:sp>
        <p:nvSpPr>
          <p:cNvPr id="3" name="Content Placeholder 2"/>
          <p:cNvSpPr>
            <a:spLocks noGrp="1"/>
          </p:cNvSpPr>
          <p:nvPr>
            <p:ph idx="1"/>
          </p:nvPr>
        </p:nvSpPr>
        <p:spPr/>
        <p:txBody>
          <a:bodyPr/>
          <a:lstStyle/>
          <a:p>
            <a:r>
              <a:rPr lang="en-US" dirty="0" smtClean="0"/>
              <a:t>Selected features appended to a “feature vector”</a:t>
            </a:r>
          </a:p>
          <a:p>
            <a:r>
              <a:rPr lang="en-US" dirty="0" smtClean="0"/>
              <a:t>This is data that classifier sees</a:t>
            </a:r>
          </a:p>
          <a:p>
            <a:r>
              <a:rPr lang="en-US" dirty="0" smtClean="0"/>
              <a:t>Training: feature vectors augmented with label</a:t>
            </a:r>
          </a:p>
          <a:p>
            <a:r>
              <a:rPr lang="en-US" dirty="0" smtClean="0"/>
              <a:t>Classification: feature vector calculated (1 sample window, live data)</a:t>
            </a:r>
          </a:p>
          <a:p>
            <a:r>
              <a:rPr lang="en-US" dirty="0" smtClean="0"/>
              <a:t>Classifier estimates context occurring </a:t>
            </a:r>
          </a:p>
          <a:p>
            <a:pPr>
              <a:buNone/>
            </a:pPr>
            <a:r>
              <a:rPr lang="en-US" dirty="0" smtClean="0"/>
              <a:t>                                         </a:t>
            </a:r>
            <a:r>
              <a:rPr lang="en-US" dirty="0" smtClean="0">
                <a:solidFill>
                  <a:srgbClr val="FF0000"/>
                </a:solidFill>
              </a:rPr>
              <a:t>   </a:t>
            </a:r>
            <a:r>
              <a:rPr lang="en-US" dirty="0" smtClean="0"/>
              <a:t>    </a:t>
            </a:r>
            <a:r>
              <a:rPr lang="en-US" sz="2400" dirty="0" smtClean="0"/>
              <a:t>classification=&gt;</a:t>
            </a:r>
            <a:endParaRPr lang="en-US" sz="2400" dirty="0"/>
          </a:p>
        </p:txBody>
      </p:sp>
      <p:sp>
        <p:nvSpPr>
          <p:cNvPr id="4" name="Footer Placeholder 3"/>
          <p:cNvSpPr>
            <a:spLocks noGrp="1"/>
          </p:cNvSpPr>
          <p:nvPr>
            <p:ph type="ftr" sz="quarter" idx="10"/>
          </p:nvPr>
        </p:nvSpPr>
        <p:spPr/>
        <p:txBody>
          <a:bodyPr/>
          <a:lstStyle/>
          <a:p>
            <a:r>
              <a:rPr lang="en-US" smtClean="0"/>
              <a:t>Dawud Gordon</a:t>
            </a:r>
            <a:endParaRPr lang="en-US" dirty="0"/>
          </a:p>
        </p:txBody>
      </p:sp>
      <p:grpSp>
        <p:nvGrpSpPr>
          <p:cNvPr id="10" name="Group 9"/>
          <p:cNvGrpSpPr/>
          <p:nvPr/>
        </p:nvGrpSpPr>
        <p:grpSpPr>
          <a:xfrm>
            <a:off x="2204581" y="1732768"/>
            <a:ext cx="4383523" cy="395745"/>
            <a:chOff x="2179529" y="2341780"/>
            <a:chExt cx="4383523" cy="395745"/>
          </a:xfrm>
        </p:grpSpPr>
        <p:sp>
          <p:nvSpPr>
            <p:cNvPr id="5" name="Rectangle 4"/>
            <p:cNvSpPr/>
            <p:nvPr/>
          </p:nvSpPr>
          <p:spPr>
            <a:xfrm>
              <a:off x="2179529" y="2347130"/>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Ft.1</a:t>
              </a:r>
              <a:endParaRPr lang="en-US" dirty="0">
                <a:solidFill>
                  <a:schemeClr val="tx1"/>
                </a:solidFill>
              </a:endParaRPr>
            </a:p>
          </p:txBody>
        </p:sp>
        <p:sp>
          <p:nvSpPr>
            <p:cNvPr id="6" name="Rectangle 5"/>
            <p:cNvSpPr/>
            <p:nvPr/>
          </p:nvSpPr>
          <p:spPr>
            <a:xfrm>
              <a:off x="3058438" y="2349218"/>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Ft.1</a:t>
              </a:r>
              <a:endParaRPr lang="en-US" dirty="0">
                <a:solidFill>
                  <a:schemeClr val="tx1"/>
                </a:solidFill>
              </a:endParaRPr>
            </a:p>
          </p:txBody>
        </p:sp>
        <p:sp>
          <p:nvSpPr>
            <p:cNvPr id="7" name="Rectangle 6"/>
            <p:cNvSpPr/>
            <p:nvPr/>
          </p:nvSpPr>
          <p:spPr>
            <a:xfrm>
              <a:off x="4812083" y="2344455"/>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 n-1</a:t>
              </a:r>
              <a:endParaRPr lang="en-US" dirty="0">
                <a:solidFill>
                  <a:schemeClr val="tx1"/>
                </a:solidFill>
              </a:endParaRPr>
            </a:p>
          </p:txBody>
        </p:sp>
        <p:sp>
          <p:nvSpPr>
            <p:cNvPr id="8" name="Rectangle 7"/>
            <p:cNvSpPr/>
            <p:nvPr/>
          </p:nvSpPr>
          <p:spPr>
            <a:xfrm>
              <a:off x="3935261" y="2344455"/>
              <a:ext cx="864296" cy="38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9" name="Rectangle 8"/>
            <p:cNvSpPr/>
            <p:nvPr/>
          </p:nvSpPr>
          <p:spPr>
            <a:xfrm>
              <a:off x="5698756" y="2341780"/>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 n</a:t>
              </a:r>
              <a:endParaRPr lang="en-US" dirty="0">
                <a:solidFill>
                  <a:schemeClr val="tx1"/>
                </a:solidFill>
              </a:endParaRPr>
            </a:p>
          </p:txBody>
        </p:sp>
      </p:grpSp>
      <p:grpSp>
        <p:nvGrpSpPr>
          <p:cNvPr id="18" name="Group 17"/>
          <p:cNvGrpSpPr/>
          <p:nvPr/>
        </p:nvGrpSpPr>
        <p:grpSpPr>
          <a:xfrm>
            <a:off x="1780783" y="3425869"/>
            <a:ext cx="5242144" cy="398745"/>
            <a:chOff x="1780783" y="3425869"/>
            <a:chExt cx="5242144" cy="398745"/>
          </a:xfrm>
        </p:grpSpPr>
        <p:grpSp>
          <p:nvGrpSpPr>
            <p:cNvPr id="11" name="Group 10"/>
            <p:cNvGrpSpPr/>
            <p:nvPr/>
          </p:nvGrpSpPr>
          <p:grpSpPr>
            <a:xfrm>
              <a:off x="1780783" y="3425869"/>
              <a:ext cx="4363234" cy="398745"/>
              <a:chOff x="2179529" y="2334017"/>
              <a:chExt cx="4363234" cy="398745"/>
            </a:xfrm>
          </p:grpSpPr>
          <p:sp>
            <p:nvSpPr>
              <p:cNvPr id="12" name="Rectangle 11"/>
              <p:cNvSpPr/>
              <p:nvPr/>
            </p:nvSpPr>
            <p:spPr>
              <a:xfrm>
                <a:off x="2179529" y="2342367"/>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Ft.1</a:t>
                </a:r>
                <a:endParaRPr lang="en-US" dirty="0">
                  <a:solidFill>
                    <a:schemeClr val="tx1"/>
                  </a:solidFill>
                </a:endParaRPr>
              </a:p>
            </p:txBody>
          </p:sp>
          <p:sp>
            <p:nvSpPr>
              <p:cNvPr id="13" name="Rectangle 12"/>
              <p:cNvSpPr/>
              <p:nvPr/>
            </p:nvSpPr>
            <p:spPr>
              <a:xfrm>
                <a:off x="3058438" y="2344455"/>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Ft.1</a:t>
                </a:r>
                <a:endParaRPr lang="en-US" dirty="0">
                  <a:solidFill>
                    <a:schemeClr val="tx1"/>
                  </a:solidFill>
                </a:endParaRPr>
              </a:p>
            </p:txBody>
          </p:sp>
          <p:sp>
            <p:nvSpPr>
              <p:cNvPr id="14" name="Rectangle 13"/>
              <p:cNvSpPr/>
              <p:nvPr/>
            </p:nvSpPr>
            <p:spPr>
              <a:xfrm>
                <a:off x="4812083" y="2334930"/>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 n-1</a:t>
                </a:r>
                <a:endParaRPr lang="en-US" dirty="0">
                  <a:solidFill>
                    <a:schemeClr val="tx1"/>
                  </a:solidFill>
                </a:endParaRPr>
              </a:p>
            </p:txBody>
          </p:sp>
          <p:sp>
            <p:nvSpPr>
              <p:cNvPr id="15" name="Rectangle 14"/>
              <p:cNvSpPr/>
              <p:nvPr/>
            </p:nvSpPr>
            <p:spPr>
              <a:xfrm>
                <a:off x="3935261" y="2344455"/>
                <a:ext cx="864296" cy="38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16" name="Rectangle 15"/>
              <p:cNvSpPr/>
              <p:nvPr/>
            </p:nvSpPr>
            <p:spPr>
              <a:xfrm>
                <a:off x="5678467" y="2334017"/>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 n</a:t>
                </a:r>
                <a:endParaRPr lang="en-US" dirty="0">
                  <a:solidFill>
                    <a:schemeClr val="tx1"/>
                  </a:solidFill>
                </a:endParaRPr>
              </a:p>
            </p:txBody>
          </p:sp>
        </p:grpSp>
        <p:sp>
          <p:nvSpPr>
            <p:cNvPr id="17" name="Rectangle 16"/>
            <p:cNvSpPr/>
            <p:nvPr/>
          </p:nvSpPr>
          <p:spPr>
            <a:xfrm>
              <a:off x="6158631" y="3427956"/>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rPr>
                <a:t>Label</a:t>
              </a:r>
              <a:endParaRPr lang="en-US" dirty="0">
                <a:solidFill>
                  <a:schemeClr val="accent1"/>
                </a:solidFill>
              </a:endParaRPr>
            </a:p>
          </p:txBody>
        </p:sp>
      </p:grpSp>
      <p:grpSp>
        <p:nvGrpSpPr>
          <p:cNvPr id="19" name="Group 18"/>
          <p:cNvGrpSpPr/>
          <p:nvPr/>
        </p:nvGrpSpPr>
        <p:grpSpPr>
          <a:xfrm>
            <a:off x="371475" y="5667438"/>
            <a:ext cx="5242144" cy="413947"/>
            <a:chOff x="1780783" y="3423193"/>
            <a:chExt cx="5242144" cy="413947"/>
          </a:xfrm>
        </p:grpSpPr>
        <p:grpSp>
          <p:nvGrpSpPr>
            <p:cNvPr id="20" name="Group 10"/>
            <p:cNvGrpSpPr/>
            <p:nvPr/>
          </p:nvGrpSpPr>
          <p:grpSpPr>
            <a:xfrm>
              <a:off x="1780783" y="3425869"/>
              <a:ext cx="4363234" cy="411271"/>
              <a:chOff x="2179529" y="2334017"/>
              <a:chExt cx="4363234" cy="411271"/>
            </a:xfrm>
          </p:grpSpPr>
          <p:sp>
            <p:nvSpPr>
              <p:cNvPr id="22" name="Rectangle 21"/>
              <p:cNvSpPr/>
              <p:nvPr/>
            </p:nvSpPr>
            <p:spPr>
              <a:xfrm>
                <a:off x="2179529" y="2354893"/>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Ft.1</a:t>
                </a:r>
                <a:endParaRPr lang="en-US" dirty="0">
                  <a:solidFill>
                    <a:schemeClr val="tx1"/>
                  </a:solidFill>
                </a:endParaRPr>
              </a:p>
            </p:txBody>
          </p:sp>
          <p:sp>
            <p:nvSpPr>
              <p:cNvPr id="23" name="Rectangle 22"/>
              <p:cNvSpPr/>
              <p:nvPr/>
            </p:nvSpPr>
            <p:spPr>
              <a:xfrm>
                <a:off x="3058438" y="2356981"/>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Ft.1</a:t>
                </a:r>
                <a:endParaRPr lang="en-US" dirty="0">
                  <a:solidFill>
                    <a:schemeClr val="tx1"/>
                  </a:solidFill>
                </a:endParaRPr>
              </a:p>
            </p:txBody>
          </p:sp>
          <p:sp>
            <p:nvSpPr>
              <p:cNvPr id="24" name="Rectangle 23"/>
              <p:cNvSpPr/>
              <p:nvPr/>
            </p:nvSpPr>
            <p:spPr>
              <a:xfrm>
                <a:off x="4812083" y="2339692"/>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 n-1</a:t>
                </a:r>
                <a:endParaRPr lang="en-US" dirty="0">
                  <a:solidFill>
                    <a:schemeClr val="tx1"/>
                  </a:solidFill>
                </a:endParaRPr>
              </a:p>
            </p:txBody>
          </p:sp>
          <p:sp>
            <p:nvSpPr>
              <p:cNvPr id="25" name="Rectangle 24"/>
              <p:cNvSpPr/>
              <p:nvPr/>
            </p:nvSpPr>
            <p:spPr>
              <a:xfrm>
                <a:off x="3935261" y="2344455"/>
                <a:ext cx="864296" cy="38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a:t>
                </a:r>
                <a:endParaRPr lang="en-US" dirty="0">
                  <a:solidFill>
                    <a:schemeClr val="tx1"/>
                  </a:solidFill>
                </a:endParaRPr>
              </a:p>
            </p:txBody>
          </p:sp>
          <p:sp>
            <p:nvSpPr>
              <p:cNvPr id="26" name="Rectangle 25"/>
              <p:cNvSpPr/>
              <p:nvPr/>
            </p:nvSpPr>
            <p:spPr>
              <a:xfrm>
                <a:off x="5678467" y="2334017"/>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Ft. n</a:t>
                </a:r>
                <a:endParaRPr lang="en-US" dirty="0">
                  <a:solidFill>
                    <a:schemeClr val="tx1"/>
                  </a:solidFill>
                </a:endParaRPr>
              </a:p>
            </p:txBody>
          </p:sp>
        </p:grpSp>
        <p:sp>
          <p:nvSpPr>
            <p:cNvPr id="21" name="Rectangle 20"/>
            <p:cNvSpPr/>
            <p:nvPr/>
          </p:nvSpPr>
          <p:spPr>
            <a:xfrm>
              <a:off x="6158631" y="3423193"/>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FF0000"/>
                  </a:solidFill>
                </a:rPr>
                <a:t>???</a:t>
              </a:r>
              <a:endParaRPr lang="en-US" dirty="0">
                <a:solidFill>
                  <a:srgbClr val="FF0000"/>
                </a:solidFill>
              </a:endParaRPr>
            </a:p>
          </p:txBody>
        </p:sp>
      </p:grpSp>
      <p:sp>
        <p:nvSpPr>
          <p:cNvPr id="27" name="Rectangle 26"/>
          <p:cNvSpPr/>
          <p:nvPr/>
        </p:nvSpPr>
        <p:spPr>
          <a:xfrm>
            <a:off x="7955854" y="5690337"/>
            <a:ext cx="864296" cy="3883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accent1"/>
                </a:solidFill>
              </a:rPr>
              <a:t>Label</a:t>
            </a:r>
            <a:endParaRPr lang="en-US" dirty="0">
              <a:solidFill>
                <a:schemeClr val="accent1"/>
              </a:solidFill>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All together now</a:t>
            </a:r>
            <a:endParaRPr lang="en-US" dirty="0"/>
          </a:p>
        </p:txBody>
      </p:sp>
      <p:sp>
        <p:nvSpPr>
          <p:cNvPr id="3" name="Content Placeholder 2"/>
          <p:cNvSpPr>
            <a:spLocks noGrp="1"/>
          </p:cNvSpPr>
          <p:nvPr>
            <p:ph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Dawud Gordon</a:t>
            </a:r>
            <a:endParaRPr lang="en-US" dirty="0"/>
          </a:p>
        </p:txBody>
      </p:sp>
      <p:graphicFrame>
        <p:nvGraphicFramePr>
          <p:cNvPr id="5" name="Object 4"/>
          <p:cNvGraphicFramePr>
            <a:graphicFrameLocks noGrp="1" noChangeAspect="1"/>
          </p:cNvGraphicFramePr>
          <p:nvPr>
            <p:extLst>
              <p:ext uri="{D42A27DB-BD31-4B8C-83A1-F6EECF244321}">
                <p14:modId xmlns:p14="http://schemas.microsoft.com/office/powerpoint/2010/main" val="2590416062"/>
              </p:ext>
            </p:extLst>
          </p:nvPr>
        </p:nvGraphicFramePr>
        <p:xfrm>
          <a:off x="390525" y="3306519"/>
          <a:ext cx="8775700" cy="2017713"/>
        </p:xfrm>
        <a:graphic>
          <a:graphicData uri="http://schemas.openxmlformats.org/presentationml/2006/ole">
            <mc:AlternateContent xmlns:mc="http://schemas.openxmlformats.org/markup-compatibility/2006">
              <mc:Choice xmlns:v="urn:schemas-microsoft-com:vml" Requires="v">
                <p:oleObj spid="_x0000_s3090" name="Visio" r:id="rId4" imgW="9034789" imgH="2075665" progId="Visio.Drawing.11">
                  <p:embed/>
                </p:oleObj>
              </mc:Choice>
              <mc:Fallback>
                <p:oleObj name="Visio" r:id="rId4" imgW="9034789" imgH="2075665" progId="Visio.Drawing.11">
                  <p:embed/>
                  <p:pic>
                    <p:nvPicPr>
                      <p:cNvPr id="0" name="Picture 2"/>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525" y="3306519"/>
                        <a:ext cx="8775700" cy="201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Line 6"/>
          <p:cNvSpPr>
            <a:spLocks noChangeShapeType="1"/>
          </p:cNvSpPr>
          <p:nvPr/>
        </p:nvSpPr>
        <p:spPr bwMode="auto">
          <a:xfrm>
            <a:off x="522288" y="2438400"/>
            <a:ext cx="7829550" cy="0"/>
          </a:xfrm>
          <a:prstGeom prst="line">
            <a:avLst/>
          </a:prstGeom>
          <a:noFill/>
          <a:ln w="57150">
            <a:solidFill>
              <a:srgbClr val="FF00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Text Box 7"/>
          <p:cNvSpPr txBox="1">
            <a:spLocks noChangeArrowheads="1"/>
          </p:cNvSpPr>
          <p:nvPr/>
        </p:nvSpPr>
        <p:spPr bwMode="auto">
          <a:xfrm>
            <a:off x="569913" y="2014538"/>
            <a:ext cx="75246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dirty="0">
                <a:solidFill>
                  <a:srgbClr val="FF0000"/>
                </a:solidFill>
              </a:rPr>
              <a:t>Dimensionality </a:t>
            </a:r>
            <a:r>
              <a:rPr lang="en-US" sz="2400" b="1" dirty="0" smtClean="0">
                <a:solidFill>
                  <a:srgbClr val="FF0000"/>
                </a:solidFill>
              </a:rPr>
              <a:t>Reduction / Increased Abstraction</a:t>
            </a:r>
            <a:endParaRPr lang="en-US" sz="2400" b="1" dirty="0">
              <a:solidFill>
                <a:srgbClr val="FF0000"/>
              </a:solidFill>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z="3200" dirty="0" err="1" smtClean="0">
                <a:solidFill>
                  <a:srgbClr val="009682"/>
                </a:solidFill>
              </a:rPr>
              <a:t>Unconventional</a:t>
            </a:r>
            <a:r>
              <a:rPr lang="de-DE" sz="3200" dirty="0" smtClean="0">
                <a:solidFill>
                  <a:srgbClr val="009682"/>
                </a:solidFill>
              </a:rPr>
              <a:t> Sensors</a:t>
            </a:r>
            <a:endParaRPr lang="de-DE" sz="3200" dirty="0">
              <a:solidFill>
                <a:srgbClr val="009682"/>
              </a:solidFill>
            </a:endParaRPr>
          </a:p>
        </p:txBody>
      </p:sp>
      <p:sp>
        <p:nvSpPr>
          <p:cNvPr id="3" name="Inhaltsplatzhalter 2"/>
          <p:cNvSpPr>
            <a:spLocks noGrp="1"/>
          </p:cNvSpPr>
          <p:nvPr>
            <p:ph idx="1"/>
          </p:nvPr>
        </p:nvSpPr>
        <p:spPr/>
        <p:txBody>
          <a:bodyPr/>
          <a:lstStyle/>
          <a:p>
            <a:r>
              <a:rPr lang="de-DE" dirty="0" err="1" smtClean="0"/>
              <a:t>Undertanding</a:t>
            </a:r>
            <a:r>
              <a:rPr lang="de-DE" dirty="0" smtClean="0"/>
              <a:t> </a:t>
            </a:r>
            <a:r>
              <a:rPr lang="de-DE" dirty="0" err="1" smtClean="0"/>
              <a:t>the</a:t>
            </a:r>
            <a:r>
              <a:rPr lang="de-DE" dirty="0" smtClean="0"/>
              <a:t> </a:t>
            </a:r>
            <a:r>
              <a:rPr lang="de-DE" dirty="0" err="1" smtClean="0"/>
              <a:t>sensor</a:t>
            </a:r>
            <a:r>
              <a:rPr lang="de-DE" dirty="0" smtClean="0"/>
              <a:t> </a:t>
            </a:r>
            <a:r>
              <a:rPr lang="de-DE" dirty="0" err="1" smtClean="0"/>
              <a:t>becomes</a:t>
            </a:r>
            <a:r>
              <a:rPr lang="de-DE" dirty="0" smtClean="0"/>
              <a:t> </a:t>
            </a:r>
            <a:r>
              <a:rPr lang="de-DE" dirty="0" err="1" smtClean="0"/>
              <a:t>important</a:t>
            </a:r>
            <a:r>
              <a:rPr lang="de-DE" dirty="0"/>
              <a:t>!</a:t>
            </a:r>
            <a:endParaRPr lang="de-DE" dirty="0"/>
          </a:p>
        </p:txBody>
      </p:sp>
      <p:pic>
        <p:nvPicPr>
          <p:cNvPr id="54274" name="Picture 2"/>
          <p:cNvPicPr>
            <a:picLocks noChangeAspect="1" noChangeArrowheads="1"/>
          </p:cNvPicPr>
          <p:nvPr/>
        </p:nvPicPr>
        <p:blipFill>
          <a:blip r:embed="rId3" cstate="print"/>
          <a:srcRect/>
          <a:stretch>
            <a:fillRect/>
          </a:stretch>
        </p:blipFill>
        <p:spPr bwMode="auto">
          <a:xfrm>
            <a:off x="179883" y="2267661"/>
            <a:ext cx="8964117" cy="2531221"/>
          </a:xfrm>
          <a:prstGeom prst="rect">
            <a:avLst/>
          </a:prstGeom>
          <a:noFill/>
          <a:ln w="9525">
            <a:noFill/>
            <a:miter lim="800000"/>
            <a:headEnd/>
            <a:tailEnd/>
          </a:ln>
        </p:spPr>
      </p:pic>
    </p:spTree>
    <p:extLst>
      <p:ext uri="{BB962C8B-B14F-4D97-AF65-F5344CB8AC3E}">
        <p14:creationId xmlns:p14="http://schemas.microsoft.com/office/powerpoint/2010/main" val="1256909091"/>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FEATURE EXTRACTION</a:t>
            </a:r>
            <a:endParaRPr lang="en-GB" dirty="0"/>
          </a:p>
        </p:txBody>
      </p:sp>
      <p:sp>
        <p:nvSpPr>
          <p:cNvPr id="6" name="Text Placeholder 5"/>
          <p:cNvSpPr>
            <a:spLocks noGrp="1"/>
          </p:cNvSpPr>
          <p:nvPr>
            <p:ph type="body" idx="1"/>
          </p:nvPr>
        </p:nvSpPr>
        <p:spPr/>
        <p:txBody>
          <a:bodyPr/>
          <a:lstStyle/>
          <a:p>
            <a:endParaRPr lang="en-GB"/>
          </a:p>
        </p:txBody>
      </p:sp>
      <p:sp>
        <p:nvSpPr>
          <p:cNvPr id="4" name="Footer Placeholder 3"/>
          <p:cNvSpPr>
            <a:spLocks noGrp="1"/>
          </p:cNvSpPr>
          <p:nvPr>
            <p:ph type="ftr" sz="quarter" idx="10"/>
          </p:nvPr>
        </p:nvSpPr>
        <p:spPr/>
        <p:txBody>
          <a:bodyPr/>
          <a:lstStyle/>
          <a:p>
            <a:r>
              <a:rPr lang="en-US" smtClean="0"/>
              <a:t>Dawud Gordon</a:t>
            </a:r>
            <a:endParaRPr lang="en-US" dirty="0"/>
          </a:p>
        </p:txBody>
      </p:sp>
    </p:spTree>
    <p:extLst>
      <p:ext uri="{BB962C8B-B14F-4D97-AF65-F5344CB8AC3E}">
        <p14:creationId xmlns:p14="http://schemas.microsoft.com/office/powerpoint/2010/main" val="4007442363"/>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Types of Features by Context</a:t>
            </a:r>
            <a:endParaRPr lang="en-GB" dirty="0"/>
          </a:p>
        </p:txBody>
      </p:sp>
      <p:sp>
        <p:nvSpPr>
          <p:cNvPr id="6" name="Content Placeholder 5"/>
          <p:cNvSpPr>
            <a:spLocks noGrp="1"/>
          </p:cNvSpPr>
          <p:nvPr>
            <p:ph idx="1"/>
          </p:nvPr>
        </p:nvSpPr>
        <p:spPr/>
        <p:txBody>
          <a:bodyPr>
            <a:normAutofit/>
          </a:bodyPr>
          <a:lstStyle/>
          <a:p>
            <a:r>
              <a:rPr lang="en-US" dirty="0" smtClean="0"/>
              <a:t>Location</a:t>
            </a:r>
          </a:p>
          <a:p>
            <a:pPr lvl="1"/>
            <a:r>
              <a:rPr lang="en-US" dirty="0" smtClean="0"/>
              <a:t>GPS, </a:t>
            </a:r>
            <a:r>
              <a:rPr lang="en-US" dirty="0" err="1" smtClean="0"/>
              <a:t>WiFi</a:t>
            </a:r>
            <a:r>
              <a:rPr lang="en-US" dirty="0" smtClean="0"/>
              <a:t>/</a:t>
            </a:r>
            <a:r>
              <a:rPr lang="en-US" dirty="0" err="1" smtClean="0"/>
              <a:t>BlueTooth</a:t>
            </a:r>
            <a:r>
              <a:rPr lang="en-US" dirty="0" smtClean="0"/>
              <a:t> fingerprint</a:t>
            </a:r>
          </a:p>
          <a:p>
            <a:r>
              <a:rPr lang="en-US" dirty="0" smtClean="0"/>
              <a:t>Walking speed</a:t>
            </a:r>
          </a:p>
          <a:p>
            <a:pPr lvl="1"/>
            <a:r>
              <a:rPr lang="en-US" dirty="0" smtClean="0"/>
              <a:t>Variance of accelerometer</a:t>
            </a:r>
          </a:p>
          <a:p>
            <a:r>
              <a:rPr lang="en-US" dirty="0" smtClean="0"/>
              <a:t>Group affiliation</a:t>
            </a:r>
          </a:p>
          <a:p>
            <a:pPr lvl="1"/>
            <a:r>
              <a:rPr lang="en-US" dirty="0" smtClean="0"/>
              <a:t>Cross-correlation, </a:t>
            </a:r>
            <a:r>
              <a:rPr lang="en-US" dirty="0" err="1" smtClean="0"/>
              <a:t>Kullback-Leibler</a:t>
            </a:r>
            <a:r>
              <a:rPr lang="en-US" dirty="0" smtClean="0"/>
              <a:t> divergence</a:t>
            </a:r>
          </a:p>
          <a:p>
            <a:r>
              <a:rPr lang="en-US" dirty="0" smtClean="0"/>
              <a:t>Context at work</a:t>
            </a:r>
          </a:p>
          <a:p>
            <a:pPr lvl="1"/>
            <a:r>
              <a:rPr lang="en-US" dirty="0" smtClean="0"/>
              <a:t>Calendar information</a:t>
            </a:r>
          </a:p>
          <a:p>
            <a:pPr lvl="1"/>
            <a:endParaRPr lang="en-US" dirty="0"/>
          </a:p>
          <a:p>
            <a:endParaRPr lang="en-GB" dirty="0"/>
          </a:p>
        </p:txBody>
      </p:sp>
      <p:sp>
        <p:nvSpPr>
          <p:cNvPr id="4" name="Footer Placeholder 3"/>
          <p:cNvSpPr>
            <a:spLocks noGrp="1"/>
          </p:cNvSpPr>
          <p:nvPr>
            <p:ph type="ftr" sz="quarter" idx="10"/>
          </p:nvPr>
        </p:nvSpPr>
        <p:spPr/>
        <p:txBody>
          <a:bodyPr/>
          <a:lstStyle/>
          <a:p>
            <a:r>
              <a:rPr lang="en-US" smtClean="0"/>
              <a:t>Dawud Gordon</a:t>
            </a:r>
            <a:endParaRPr lang="en-US" dirty="0"/>
          </a:p>
        </p:txBody>
      </p:sp>
      <p:sp>
        <p:nvSpPr>
          <p:cNvPr id="7" name="TextBox 6"/>
          <p:cNvSpPr txBox="1"/>
          <p:nvPr/>
        </p:nvSpPr>
        <p:spPr>
          <a:xfrm>
            <a:off x="114299" y="5493434"/>
            <a:ext cx="7452681" cy="861774"/>
          </a:xfrm>
          <a:prstGeom prst="rect">
            <a:avLst/>
          </a:prstGeom>
          <a:noFill/>
        </p:spPr>
        <p:txBody>
          <a:bodyPr wrap="none" rtlCol="0">
            <a:spAutoFit/>
          </a:bodyPr>
          <a:lstStyle/>
          <a:p>
            <a:r>
              <a:rPr lang="en-GB" sz="1000" b="1" dirty="0" err="1"/>
              <a:t>DactyLoc</a:t>
            </a:r>
            <a:r>
              <a:rPr lang="en-GB" sz="1000" b="1" dirty="0"/>
              <a:t>: A minimally geo-referenced </a:t>
            </a:r>
            <a:r>
              <a:rPr lang="en-GB" sz="1000" b="1" dirty="0" err="1"/>
              <a:t>WiFi+GSM-fingerprint-based</a:t>
            </a:r>
            <a:r>
              <a:rPr lang="en-GB" sz="1000" b="1" dirty="0"/>
              <a:t> localization method for positioning in urban spaces</a:t>
            </a:r>
            <a:r>
              <a:rPr lang="en-GB" sz="1000" dirty="0"/>
              <a:t/>
            </a:r>
            <a:br>
              <a:rPr lang="en-GB" sz="1000" dirty="0"/>
            </a:br>
            <a:r>
              <a:rPr lang="en-GB" sz="1000" dirty="0" err="1"/>
              <a:t>Kristian</a:t>
            </a:r>
            <a:r>
              <a:rPr lang="en-GB" sz="1000" dirty="0"/>
              <a:t> </a:t>
            </a:r>
            <a:r>
              <a:rPr lang="en-GB" sz="1000" dirty="0" err="1"/>
              <a:t>Cujia</a:t>
            </a:r>
            <a:r>
              <a:rPr lang="en-GB" sz="1000" dirty="0"/>
              <a:t>, </a:t>
            </a:r>
            <a:r>
              <a:rPr lang="en-GB" sz="1000" u="sng" dirty="0"/>
              <a:t>Martin </a:t>
            </a:r>
            <a:r>
              <a:rPr lang="en-GB" sz="1000" u="sng" dirty="0" err="1"/>
              <a:t>Wirz</a:t>
            </a:r>
            <a:r>
              <a:rPr lang="en-GB" sz="1000" dirty="0"/>
              <a:t>, </a:t>
            </a:r>
            <a:r>
              <a:rPr lang="en-GB" sz="1000" dirty="0" err="1"/>
              <a:t>Mikkel</a:t>
            </a:r>
            <a:r>
              <a:rPr lang="en-GB" sz="1000" dirty="0"/>
              <a:t> </a:t>
            </a:r>
            <a:r>
              <a:rPr lang="en-GB" sz="1000" dirty="0" err="1"/>
              <a:t>Baun</a:t>
            </a:r>
            <a:r>
              <a:rPr lang="en-GB" sz="1000" dirty="0"/>
              <a:t> </a:t>
            </a:r>
            <a:r>
              <a:rPr lang="en-GB" sz="1000" dirty="0" err="1"/>
              <a:t>Kjærgaard</a:t>
            </a:r>
            <a:r>
              <a:rPr lang="en-GB" sz="1000" dirty="0"/>
              <a:t>, Daniel </a:t>
            </a:r>
            <a:r>
              <a:rPr lang="en-GB" sz="1000" dirty="0" err="1"/>
              <a:t>Roggen</a:t>
            </a:r>
            <a:r>
              <a:rPr lang="en-GB" sz="1000" dirty="0"/>
              <a:t> and Gerhard </a:t>
            </a:r>
            <a:r>
              <a:rPr lang="en-GB" sz="1000" dirty="0" err="1" smtClean="0"/>
              <a:t>Tröster</a:t>
            </a:r>
            <a:endParaRPr lang="en-GB" sz="1000" dirty="0" smtClean="0"/>
          </a:p>
          <a:p>
            <a:endParaRPr lang="en-US" sz="1000" dirty="0"/>
          </a:p>
          <a:p>
            <a:r>
              <a:rPr lang="en-GB" sz="1000" b="1" dirty="0"/>
              <a:t>Recognition of Crowd </a:t>
            </a:r>
            <a:r>
              <a:rPr lang="en-GB" sz="1000" b="1" dirty="0" err="1"/>
              <a:t>Behavior</a:t>
            </a:r>
            <a:r>
              <a:rPr lang="en-GB" sz="1000" b="1" dirty="0"/>
              <a:t> from Mobile Sensors with Pattern Analysis and Graph Clustering Methods</a:t>
            </a:r>
            <a:r>
              <a:rPr lang="en-GB" sz="1000" dirty="0"/>
              <a:t/>
            </a:r>
            <a:br>
              <a:rPr lang="en-GB" sz="1000" dirty="0"/>
            </a:br>
            <a:r>
              <a:rPr lang="en-GB" sz="1000" dirty="0"/>
              <a:t>Daniel </a:t>
            </a:r>
            <a:r>
              <a:rPr lang="en-GB" sz="1000" dirty="0" err="1"/>
              <a:t>Roggen</a:t>
            </a:r>
            <a:r>
              <a:rPr lang="en-GB" sz="1000" dirty="0"/>
              <a:t>, </a:t>
            </a:r>
            <a:r>
              <a:rPr lang="en-GB" sz="1000" u="sng" dirty="0"/>
              <a:t>Martin </a:t>
            </a:r>
            <a:r>
              <a:rPr lang="en-GB" sz="1000" u="sng" dirty="0" err="1"/>
              <a:t>Wirz</a:t>
            </a:r>
            <a:r>
              <a:rPr lang="en-GB" sz="1000" dirty="0"/>
              <a:t>, Dirk Helbing and Gerhard </a:t>
            </a:r>
            <a:r>
              <a:rPr lang="en-GB" sz="1000" dirty="0" err="1"/>
              <a:t>Tröster</a:t>
            </a:r>
            <a:endParaRPr lang="en-GB" sz="1000" dirty="0"/>
          </a:p>
        </p:txBody>
      </p:sp>
    </p:spTree>
    <p:extLst>
      <p:ext uri="{BB962C8B-B14F-4D97-AF65-F5344CB8AC3E}">
        <p14:creationId xmlns:p14="http://schemas.microsoft.com/office/powerpoint/2010/main" val="2681792613"/>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Features by Sensor</a:t>
            </a:r>
            <a:endParaRPr lang="en-GB" dirty="0"/>
          </a:p>
        </p:txBody>
      </p:sp>
      <p:sp>
        <p:nvSpPr>
          <p:cNvPr id="6" name="Content Placeholder 5"/>
          <p:cNvSpPr>
            <a:spLocks noGrp="1"/>
          </p:cNvSpPr>
          <p:nvPr>
            <p:ph idx="1"/>
          </p:nvPr>
        </p:nvSpPr>
        <p:spPr/>
        <p:txBody>
          <a:bodyPr>
            <a:normAutofit fontScale="55000" lnSpcReduction="20000"/>
          </a:bodyPr>
          <a:lstStyle/>
          <a:p>
            <a:r>
              <a:rPr lang="en-US" dirty="0" smtClean="0"/>
              <a:t>Wearable context (activity) recognition</a:t>
            </a:r>
          </a:p>
          <a:p>
            <a:pPr lvl="1"/>
            <a:r>
              <a:rPr lang="en-US" dirty="0" smtClean="0"/>
              <a:t>Time domain: mean, root mean square, energy, magnitude area (AUC), variance, standard deviation, mean absolute deviation, correlation (between sensors)</a:t>
            </a:r>
          </a:p>
          <a:p>
            <a:pPr lvl="1"/>
            <a:r>
              <a:rPr lang="en-US" dirty="0" smtClean="0"/>
              <a:t>Frequency domain: FFT peak(s)</a:t>
            </a:r>
          </a:p>
          <a:p>
            <a:pPr lvl="1"/>
            <a:endParaRPr lang="en-US" dirty="0" smtClean="0"/>
          </a:p>
          <a:p>
            <a:r>
              <a:rPr lang="en-US" dirty="0" smtClean="0"/>
              <a:t>Audio context recognition:</a:t>
            </a:r>
          </a:p>
          <a:p>
            <a:pPr lvl="1"/>
            <a:r>
              <a:rPr lang="en-US" dirty="0" smtClean="0"/>
              <a:t>Time domain: zero crossing rate, amplitude fluctuation, amplitude histogram range distribution. </a:t>
            </a:r>
          </a:p>
          <a:p>
            <a:pPr lvl="1"/>
            <a:r>
              <a:rPr lang="en-US" dirty="0" smtClean="0"/>
              <a:t>Frequency domain: frequency centroid, bandwidth, spectral roll-off point, fluctuation of amplitude-spectra, </a:t>
            </a:r>
            <a:r>
              <a:rPr lang="en-US" dirty="0" err="1" smtClean="0"/>
              <a:t>subband</a:t>
            </a:r>
            <a:r>
              <a:rPr lang="en-US" dirty="0" smtClean="0"/>
              <a:t> band energy ratio, </a:t>
            </a:r>
            <a:r>
              <a:rPr lang="en-US" dirty="0" err="1" smtClean="0"/>
              <a:t>cepstral</a:t>
            </a:r>
            <a:r>
              <a:rPr lang="en-US" dirty="0" smtClean="0"/>
              <a:t> coefficients (CEP), FFT range magnitude </a:t>
            </a:r>
          </a:p>
          <a:p>
            <a:pPr marL="476250" lvl="1" indent="0">
              <a:buNone/>
            </a:pPr>
            <a:endParaRPr lang="en-US" dirty="0" smtClean="0"/>
          </a:p>
          <a:p>
            <a:r>
              <a:rPr lang="en-US" dirty="0" smtClean="0"/>
              <a:t>Video: out of scope!</a:t>
            </a:r>
          </a:p>
          <a:p>
            <a:endParaRPr lang="en-US" dirty="0" smtClean="0"/>
          </a:p>
          <a:p>
            <a:r>
              <a:rPr lang="en-US" dirty="0" smtClean="0"/>
              <a:t>Others: social networks, radio signals, Electroencephalography (EEG), Motion capturing (Kinect), etc.</a:t>
            </a:r>
          </a:p>
          <a:p>
            <a:endParaRPr lang="en-US" dirty="0" smtClean="0"/>
          </a:p>
          <a:p>
            <a:r>
              <a:rPr lang="en-US" dirty="0" smtClean="0"/>
              <a:t>Radio Frequency Sensor: mostly same as audio</a:t>
            </a:r>
          </a:p>
          <a:p>
            <a:pPr marL="476250" lvl="1" indent="0">
              <a:buNone/>
            </a:pPr>
            <a:endParaRPr lang="en-US" dirty="0">
              <a:solidFill>
                <a:srgbClr val="FF0000"/>
              </a:solidFill>
            </a:endParaRPr>
          </a:p>
          <a:p>
            <a:pPr lvl="1"/>
            <a:endParaRPr lang="en-US" dirty="0"/>
          </a:p>
          <a:p>
            <a:endParaRPr lang="en-GB" dirty="0"/>
          </a:p>
        </p:txBody>
      </p:sp>
      <p:sp>
        <p:nvSpPr>
          <p:cNvPr id="4" name="Footer Placeholder 3"/>
          <p:cNvSpPr>
            <a:spLocks noGrp="1"/>
          </p:cNvSpPr>
          <p:nvPr>
            <p:ph type="ftr" sz="quarter" idx="10"/>
          </p:nvPr>
        </p:nvSpPr>
        <p:spPr/>
        <p:txBody>
          <a:bodyPr/>
          <a:lstStyle/>
          <a:p>
            <a:r>
              <a:rPr lang="en-US" smtClean="0"/>
              <a:t>Dawud Gordon</a:t>
            </a:r>
            <a:endParaRPr lang="en-US" dirty="0"/>
          </a:p>
        </p:txBody>
      </p:sp>
    </p:spTree>
    <p:extLst>
      <p:ext uri="{BB962C8B-B14F-4D97-AF65-F5344CB8AC3E}">
        <p14:creationId xmlns:p14="http://schemas.microsoft.com/office/powerpoint/2010/main" val="25935994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 I find the right features?</a:t>
            </a:r>
            <a:endParaRPr lang="en-GB" dirty="0"/>
          </a:p>
        </p:txBody>
      </p:sp>
      <p:sp>
        <p:nvSpPr>
          <p:cNvPr id="3" name="Content Placeholder 2"/>
          <p:cNvSpPr>
            <a:spLocks noGrp="1"/>
          </p:cNvSpPr>
          <p:nvPr>
            <p:ph idx="1"/>
          </p:nvPr>
        </p:nvSpPr>
        <p:spPr/>
        <p:txBody>
          <a:bodyPr/>
          <a:lstStyle/>
          <a:p>
            <a:r>
              <a:rPr lang="en-US" dirty="0"/>
              <a:t>Look in related work for similar applications,</a:t>
            </a:r>
          </a:p>
          <a:p>
            <a:r>
              <a:rPr lang="en-US" dirty="0"/>
              <a:t>If none available, empiricism and heuristics!!</a:t>
            </a:r>
          </a:p>
          <a:p>
            <a:endParaRPr lang="en-US" dirty="0" smtClean="0"/>
          </a:p>
          <a:p>
            <a:r>
              <a:rPr lang="en-US" dirty="0" smtClean="0"/>
              <a:t>Brute force approach:</a:t>
            </a:r>
          </a:p>
          <a:p>
            <a:pPr lvl="1"/>
            <a:r>
              <a:rPr lang="en-US" dirty="0" smtClean="0"/>
              <a:t>Try them all out, every combination</a:t>
            </a:r>
          </a:p>
          <a:p>
            <a:r>
              <a:rPr lang="en-US" dirty="0" smtClean="0"/>
              <a:t>Optimized:</a:t>
            </a:r>
          </a:p>
          <a:p>
            <a:pPr lvl="1"/>
            <a:r>
              <a:rPr lang="en-US" dirty="0" smtClean="0"/>
              <a:t>Feature selection </a:t>
            </a:r>
            <a:r>
              <a:rPr lang="en-US" dirty="0" smtClean="0"/>
              <a:t>algorithms (see later)</a:t>
            </a:r>
            <a:endParaRPr lang="en-US" dirty="0" smtClean="0"/>
          </a:p>
          <a:p>
            <a:pPr lvl="1"/>
            <a:endParaRPr lang="en-US" dirty="0"/>
          </a:p>
          <a:p>
            <a:pPr marL="476250" lvl="1" indent="0">
              <a:buNone/>
            </a:pPr>
            <a:endParaRPr lang="en-GB" dirty="0"/>
          </a:p>
        </p:txBody>
      </p:sp>
      <p:sp>
        <p:nvSpPr>
          <p:cNvPr id="4" name="Footer Placeholder 3"/>
          <p:cNvSpPr>
            <a:spLocks noGrp="1"/>
          </p:cNvSpPr>
          <p:nvPr>
            <p:ph type="ftr" sz="quarter" idx="10"/>
          </p:nvPr>
        </p:nvSpPr>
        <p:spPr/>
        <p:txBody>
          <a:bodyPr/>
          <a:lstStyle/>
          <a:p>
            <a:r>
              <a:rPr lang="en-US" smtClean="0"/>
              <a:t>Dawud Gordon</a:t>
            </a:r>
            <a:endParaRPr lang="en-US" dirty="0"/>
          </a:p>
        </p:txBody>
      </p:sp>
      <p:sp>
        <p:nvSpPr>
          <p:cNvPr id="5" name="TextBox 4"/>
          <p:cNvSpPr txBox="1"/>
          <p:nvPr/>
        </p:nvSpPr>
        <p:spPr>
          <a:xfrm>
            <a:off x="114299" y="5493434"/>
            <a:ext cx="7624203" cy="553998"/>
          </a:xfrm>
          <a:prstGeom prst="rect">
            <a:avLst/>
          </a:prstGeom>
          <a:noFill/>
        </p:spPr>
        <p:txBody>
          <a:bodyPr wrap="none" rtlCol="0">
            <a:spAutoFit/>
          </a:bodyPr>
          <a:lstStyle/>
          <a:p>
            <a:r>
              <a:rPr lang="en-US" sz="1000" b="1" dirty="0"/>
              <a:t>Automatic feature selection for context recognition in mobile </a:t>
            </a:r>
            <a:r>
              <a:rPr lang="en-US" sz="1000" b="1" dirty="0" smtClean="0"/>
              <a:t>devices, </a:t>
            </a:r>
            <a:r>
              <a:rPr lang="fi-FI" sz="1000" dirty="0"/>
              <a:t>Könönen, </a:t>
            </a:r>
            <a:r>
              <a:rPr lang="fi-FI" sz="1000" dirty="0" smtClean="0"/>
              <a:t>et al. </a:t>
            </a:r>
          </a:p>
          <a:p>
            <a:endParaRPr lang="fi-FI" sz="1000" b="1" dirty="0"/>
          </a:p>
          <a:p>
            <a:r>
              <a:rPr lang="en-US" sz="1000" b="1" dirty="0"/>
              <a:t>Feature Selection and Activity Recognition from Wearable </a:t>
            </a:r>
            <a:r>
              <a:rPr lang="en-US" sz="1000" b="1" dirty="0" smtClean="0"/>
              <a:t>Sensors, Susanna </a:t>
            </a:r>
            <a:r>
              <a:rPr lang="en-US" sz="1000" b="1" dirty="0" err="1"/>
              <a:t>Pirttikangas</a:t>
            </a:r>
            <a:r>
              <a:rPr lang="en-US" sz="1000" b="1" dirty="0"/>
              <a:t>, Kaori </a:t>
            </a:r>
            <a:r>
              <a:rPr lang="en-US" sz="1000" b="1" dirty="0" err="1"/>
              <a:t>Fujinami</a:t>
            </a:r>
            <a:r>
              <a:rPr lang="en-US" sz="1000" b="1" dirty="0"/>
              <a:t>, Tatsuo Nakajima</a:t>
            </a:r>
          </a:p>
        </p:txBody>
      </p:sp>
    </p:spTree>
    <p:extLst>
      <p:ext uri="{BB962C8B-B14F-4D97-AF65-F5344CB8AC3E}">
        <p14:creationId xmlns:p14="http://schemas.microsoft.com/office/powerpoint/2010/main" val="298456199"/>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Recognition in </a:t>
            </a:r>
            <a:r>
              <a:rPr lang="de-DE" dirty="0" err="1" smtClean="0"/>
              <a:t>Ubiquitous</a:t>
            </a:r>
            <a:r>
              <a:rPr lang="de-DE" dirty="0" smtClean="0"/>
              <a:t> Computing</a:t>
            </a:r>
            <a:endParaRPr lang="de-DE" dirty="0"/>
          </a:p>
        </p:txBody>
      </p:sp>
      <p:sp>
        <p:nvSpPr>
          <p:cNvPr id="3" name="Inhaltsplatzhalter 2"/>
          <p:cNvSpPr>
            <a:spLocks noGrp="1"/>
          </p:cNvSpPr>
          <p:nvPr>
            <p:ph idx="1"/>
          </p:nvPr>
        </p:nvSpPr>
        <p:spPr/>
        <p:txBody>
          <a:bodyPr>
            <a:normAutofit fontScale="92500"/>
          </a:bodyPr>
          <a:lstStyle/>
          <a:p>
            <a:pPr>
              <a:buNone/>
            </a:pPr>
            <a:r>
              <a:rPr lang="de-DE" sz="2800" dirty="0" smtClean="0">
                <a:solidFill>
                  <a:srgbClr val="C00000"/>
                </a:solidFill>
              </a:rPr>
              <a:t>Low </a:t>
            </a:r>
            <a:r>
              <a:rPr lang="de-DE" sz="2800" dirty="0" err="1" smtClean="0">
                <a:solidFill>
                  <a:srgbClr val="C00000"/>
                </a:solidFill>
              </a:rPr>
              <a:t>Cost</a:t>
            </a:r>
            <a:r>
              <a:rPr lang="de-DE" sz="2800" dirty="0" smtClean="0">
                <a:solidFill>
                  <a:srgbClr val="C00000"/>
                </a:solidFill>
              </a:rPr>
              <a:t> </a:t>
            </a:r>
            <a:r>
              <a:rPr lang="de-DE" sz="2800" dirty="0" err="1" smtClean="0">
                <a:solidFill>
                  <a:srgbClr val="C00000"/>
                </a:solidFill>
              </a:rPr>
              <a:t>sensing</a:t>
            </a:r>
            <a:endParaRPr lang="de-DE" sz="2800" dirty="0" smtClean="0"/>
          </a:p>
          <a:p>
            <a:r>
              <a:rPr lang="en-US" sz="2800" dirty="0" smtClean="0"/>
              <a:t>detect a range of abstract conditions (e.g. human activity, machine condition)</a:t>
            </a:r>
          </a:p>
          <a:p>
            <a:r>
              <a:rPr lang="en-US" sz="2800" dirty="0" smtClean="0"/>
              <a:t>that are related to several physical phenomena</a:t>
            </a:r>
          </a:p>
          <a:p>
            <a:r>
              <a:rPr lang="en-US" sz="2800" dirty="0" smtClean="0"/>
              <a:t>the correlation may not be know from the beginning</a:t>
            </a:r>
          </a:p>
          <a:p>
            <a:endParaRPr lang="en-US" sz="1800" dirty="0" smtClean="0"/>
          </a:p>
          <a:p>
            <a:pPr>
              <a:buNone/>
            </a:pPr>
            <a:r>
              <a:rPr lang="en-US" sz="2800" dirty="0" smtClean="0">
                <a:solidFill>
                  <a:srgbClr val="C00000"/>
                </a:solidFill>
              </a:rPr>
              <a:t>Implementation</a:t>
            </a:r>
          </a:p>
          <a:p>
            <a:r>
              <a:rPr lang="en-US" sz="2800" dirty="0" smtClean="0"/>
              <a:t>we opportunistically use sensors that are already there (e.g. your mobile)</a:t>
            </a:r>
          </a:p>
          <a:p>
            <a:r>
              <a:rPr lang="en-US" sz="2800" dirty="0" smtClean="0"/>
              <a:t>or we place simple sensors (nodes) in conveniently reachable places</a:t>
            </a:r>
          </a:p>
          <a:p>
            <a:endParaRPr lang="de-DE" sz="2800" dirty="0"/>
          </a:p>
        </p:txBody>
      </p:sp>
    </p:spTree>
    <p:extLst>
      <p:ext uri="{BB962C8B-B14F-4D97-AF65-F5344CB8AC3E}">
        <p14:creationId xmlns:p14="http://schemas.microsoft.com/office/powerpoint/2010/main" val="880057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What</a:t>
            </a:r>
            <a:r>
              <a:rPr lang="de-DE" dirty="0" smtClean="0"/>
              <a:t> </a:t>
            </a:r>
            <a:r>
              <a:rPr lang="de-DE" dirty="0" err="1" smtClean="0"/>
              <a:t>is</a:t>
            </a:r>
            <a:r>
              <a:rPr lang="de-DE" dirty="0" smtClean="0"/>
              <a:t> </a:t>
            </a:r>
            <a:r>
              <a:rPr lang="de-DE" dirty="0" err="1" smtClean="0"/>
              <a:t>new</a:t>
            </a:r>
            <a:r>
              <a:rPr lang="de-DE" dirty="0" smtClean="0"/>
              <a:t> in </a:t>
            </a:r>
            <a:r>
              <a:rPr lang="de-DE" dirty="0" err="1" smtClean="0"/>
              <a:t>Ubicomp</a:t>
            </a:r>
            <a:r>
              <a:rPr lang="de-DE" dirty="0" smtClean="0"/>
              <a:t>/</a:t>
            </a:r>
            <a:r>
              <a:rPr lang="de-DE" dirty="0" err="1" smtClean="0"/>
              <a:t>Pervasive</a:t>
            </a:r>
            <a:r>
              <a:rPr lang="de-DE" dirty="0" smtClean="0"/>
              <a:t>/CPS ?</a:t>
            </a:r>
            <a:endParaRPr lang="de-DE" dirty="0"/>
          </a:p>
        </p:txBody>
      </p:sp>
      <p:sp>
        <p:nvSpPr>
          <p:cNvPr id="3" name="Inhaltsplatzhalter 2"/>
          <p:cNvSpPr>
            <a:spLocks noGrp="1"/>
          </p:cNvSpPr>
          <p:nvPr>
            <p:ph idx="1"/>
          </p:nvPr>
        </p:nvSpPr>
        <p:spPr/>
        <p:txBody>
          <a:bodyPr/>
          <a:lstStyle/>
          <a:p>
            <a:r>
              <a:rPr lang="en-US" dirty="0" smtClean="0"/>
              <a:t> this means we are not in control of </a:t>
            </a:r>
          </a:p>
          <a:p>
            <a:pPr lvl="1"/>
            <a:r>
              <a:rPr lang="en-US" dirty="0" smtClean="0"/>
              <a:t>precise position (if at all)</a:t>
            </a:r>
          </a:p>
          <a:p>
            <a:pPr lvl="1"/>
            <a:r>
              <a:rPr lang="en-US" dirty="0" smtClean="0"/>
              <a:t>type of sensor</a:t>
            </a:r>
          </a:p>
          <a:p>
            <a:pPr lvl="1"/>
            <a:r>
              <a:rPr lang="en-US" dirty="0" smtClean="0"/>
              <a:t>measurement environment</a:t>
            </a:r>
          </a:p>
          <a:p>
            <a:r>
              <a:rPr lang="en-US" dirty="0" smtClean="0">
                <a:sym typeface="Wingdings" pitchFamily="2" charset="2"/>
              </a:rPr>
              <a:t> </a:t>
            </a:r>
            <a:r>
              <a:rPr lang="en-US" dirty="0" smtClean="0"/>
              <a:t>indirect sensing may be appropriate: light follows movement</a:t>
            </a:r>
          </a:p>
          <a:p>
            <a:r>
              <a:rPr lang="en-US" dirty="0" smtClean="0">
                <a:sym typeface="Wingdings" pitchFamily="2" charset="2"/>
              </a:rPr>
              <a:t> </a:t>
            </a:r>
            <a:r>
              <a:rPr lang="en-US" dirty="0" smtClean="0"/>
              <a:t>more care and "intelligence" for recognition required</a:t>
            </a:r>
          </a:p>
          <a:p>
            <a:endParaRPr lang="de-DE" dirty="0"/>
          </a:p>
        </p:txBody>
      </p:sp>
    </p:spTree>
    <p:extLst>
      <p:ext uri="{BB962C8B-B14F-4D97-AF65-F5344CB8AC3E}">
        <p14:creationId xmlns:p14="http://schemas.microsoft.com/office/powerpoint/2010/main" val="367371989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0002" name="Rectangle 2"/>
          <p:cNvSpPr>
            <a:spLocks noGrp="1" noChangeArrowheads="1"/>
          </p:cNvSpPr>
          <p:nvPr>
            <p:ph type="title"/>
          </p:nvPr>
        </p:nvSpPr>
        <p:spPr/>
        <p:txBody>
          <a:bodyPr/>
          <a:lstStyle/>
          <a:p>
            <a:r>
              <a:rPr lang="en-GB" dirty="0" smtClean="0"/>
              <a:t>Sensor may be substituted: </a:t>
            </a:r>
            <a:br>
              <a:rPr lang="en-GB" dirty="0" smtClean="0"/>
            </a:br>
            <a:r>
              <a:rPr lang="en-GB" dirty="0" smtClean="0"/>
              <a:t>Light follows movement</a:t>
            </a:r>
            <a:endParaRPr lang="en-GB" dirty="0"/>
          </a:p>
        </p:txBody>
      </p:sp>
      <p:sp>
        <p:nvSpPr>
          <p:cNvPr id="1920003" name="Rectangle 3"/>
          <p:cNvSpPr>
            <a:spLocks noGrp="1" noChangeArrowheads="1"/>
          </p:cNvSpPr>
          <p:nvPr>
            <p:ph type="body" idx="1"/>
          </p:nvPr>
        </p:nvSpPr>
        <p:spPr/>
        <p:txBody>
          <a:bodyPr/>
          <a:lstStyle/>
          <a:p>
            <a:endParaRPr lang="en-GB"/>
          </a:p>
        </p:txBody>
      </p:sp>
      <p:pic>
        <p:nvPicPr>
          <p:cNvPr id="1920004" name="Picture 4" descr="F:\Projects\AwareDevices\sensor.gif"/>
          <p:cNvPicPr>
            <a:picLocks noChangeAspect="1" noChangeArrowheads="1"/>
          </p:cNvPicPr>
          <p:nvPr/>
        </p:nvPicPr>
        <p:blipFill>
          <a:blip r:embed="rId2" cstate="print"/>
          <a:srcRect/>
          <a:stretch>
            <a:fillRect/>
          </a:stretch>
        </p:blipFill>
        <p:spPr bwMode="auto">
          <a:xfrm>
            <a:off x="390525" y="1214422"/>
            <a:ext cx="7972425" cy="5448300"/>
          </a:xfrm>
          <a:prstGeom prst="rect">
            <a:avLst/>
          </a:prstGeom>
          <a:noFill/>
        </p:spPr>
      </p:pic>
    </p:spTree>
    <p:extLst>
      <p:ext uri="{BB962C8B-B14F-4D97-AF65-F5344CB8AC3E}">
        <p14:creationId xmlns:p14="http://schemas.microsoft.com/office/powerpoint/2010/main" val="10003564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Supervised</a:t>
            </a:r>
            <a:r>
              <a:rPr lang="de-DE" dirty="0" smtClean="0"/>
              <a:t> </a:t>
            </a:r>
            <a:r>
              <a:rPr lang="de-DE" dirty="0" err="1" smtClean="0"/>
              <a:t>Machine</a:t>
            </a:r>
            <a:r>
              <a:rPr lang="de-DE" dirty="0" smtClean="0"/>
              <a:t> </a:t>
            </a:r>
            <a:r>
              <a:rPr lang="de-DE" dirty="0" smtClean="0"/>
              <a:t>Learning</a:t>
            </a:r>
            <a:br>
              <a:rPr lang="de-DE" dirty="0" smtClean="0"/>
            </a:br>
            <a:r>
              <a:rPr lang="de-DE" dirty="0" smtClean="0">
                <a:sym typeface="Wingdings" panose="05000000000000000000" pitchFamily="2" charset="2"/>
              </a:rPr>
              <a:t>Separation </a:t>
            </a:r>
            <a:r>
              <a:rPr lang="de-DE" dirty="0" err="1" smtClean="0">
                <a:sym typeface="Wingdings" panose="05000000000000000000" pitchFamily="2" charset="2"/>
              </a:rPr>
              <a:t>function</a:t>
            </a:r>
            <a:r>
              <a:rPr lang="de-DE" dirty="0" smtClean="0">
                <a:sym typeface="Wingdings" panose="05000000000000000000" pitchFamily="2" charset="2"/>
              </a:rPr>
              <a:t> </a:t>
            </a:r>
            <a:r>
              <a:rPr lang="de-DE" dirty="0" err="1" smtClean="0">
                <a:sym typeface="Wingdings" panose="05000000000000000000" pitchFamily="2" charset="2"/>
              </a:rPr>
              <a:t>for</a:t>
            </a:r>
            <a:r>
              <a:rPr lang="de-DE" smtClean="0">
                <a:sym typeface="Wingdings" panose="05000000000000000000" pitchFamily="2" charset="2"/>
              </a:rPr>
              <a:t> a </a:t>
            </a:r>
            <a:r>
              <a:rPr lang="de-DE" dirty="0" err="1" smtClean="0">
                <a:sym typeface="Wingdings" panose="05000000000000000000" pitchFamily="2" charset="2"/>
              </a:rPr>
              <a:t>feature</a:t>
            </a:r>
            <a:r>
              <a:rPr lang="de-DE" dirty="0" smtClean="0">
                <a:sym typeface="Wingdings" panose="05000000000000000000" pitchFamily="2" charset="2"/>
              </a:rPr>
              <a:t> </a:t>
            </a:r>
            <a:r>
              <a:rPr lang="de-DE" dirty="0" err="1" smtClean="0">
                <a:sym typeface="Wingdings" panose="05000000000000000000" pitchFamily="2" charset="2"/>
              </a:rPr>
              <a:t>space</a:t>
            </a:r>
            <a:endParaRPr lang="de-DE" dirty="0"/>
          </a:p>
        </p:txBody>
      </p:sp>
      <p:sp>
        <p:nvSpPr>
          <p:cNvPr id="4" name="Fußzeilenplatzhalter 3"/>
          <p:cNvSpPr>
            <a:spLocks noGrp="1"/>
          </p:cNvSpPr>
          <p:nvPr>
            <p:ph type="ftr" sz="quarter" idx="10"/>
          </p:nvPr>
        </p:nvSpPr>
        <p:spPr/>
        <p:txBody>
          <a:bodyPr/>
          <a:lstStyle/>
          <a:p>
            <a:r>
              <a:rPr lang="en-US" smtClean="0"/>
              <a:t>Dawud Gordon</a:t>
            </a:r>
            <a:endParaRPr lang="en-US" dirty="0"/>
          </a:p>
        </p:txBody>
      </p:sp>
      <p:pic>
        <p:nvPicPr>
          <p:cNvPr id="10244" name="Picture 4" descr="http://bioinformatics.oxfordjournals.org/content/24/6/783/F1.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1225277"/>
            <a:ext cx="5797211" cy="4916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3893056"/>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smtClean="0"/>
              <a:t>Detection</a:t>
            </a:r>
            <a:r>
              <a:rPr lang="de-DE" dirty="0" smtClean="0"/>
              <a:t> Chain</a:t>
            </a:r>
            <a:endParaRPr lang="de-DE" dirty="0"/>
          </a:p>
        </p:txBody>
      </p:sp>
      <p:sp>
        <p:nvSpPr>
          <p:cNvPr id="12" name="Textfeld 11"/>
          <p:cNvSpPr txBox="1"/>
          <p:nvPr/>
        </p:nvSpPr>
        <p:spPr>
          <a:xfrm rot="16200000">
            <a:off x="4081809" y="4911602"/>
            <a:ext cx="2069797"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de-DE" dirty="0" smtClean="0"/>
              <a:t>Feature </a:t>
            </a:r>
            <a:r>
              <a:rPr lang="de-DE" dirty="0" err="1" smtClean="0"/>
              <a:t>Extraction</a:t>
            </a:r>
            <a:r>
              <a:rPr lang="de-DE" dirty="0"/>
              <a:t/>
            </a:r>
            <a:br>
              <a:rPr lang="de-DE" dirty="0"/>
            </a:br>
            <a:r>
              <a:rPr lang="de-DE" dirty="0" smtClean="0"/>
              <a:t>&amp; </a:t>
            </a:r>
            <a:r>
              <a:rPr lang="de-DE" dirty="0" err="1" smtClean="0"/>
              <a:t>Reduction</a:t>
            </a:r>
            <a:endParaRPr lang="de-DE" dirty="0"/>
          </a:p>
        </p:txBody>
      </p:sp>
      <p:grpSp>
        <p:nvGrpSpPr>
          <p:cNvPr id="38" name="Gruppieren 37"/>
          <p:cNvGrpSpPr/>
          <p:nvPr/>
        </p:nvGrpSpPr>
        <p:grpSpPr>
          <a:xfrm>
            <a:off x="0" y="4119463"/>
            <a:ext cx="8901773" cy="1908530"/>
            <a:chOff x="0" y="4119463"/>
            <a:chExt cx="8901773" cy="1908530"/>
          </a:xfrm>
        </p:grpSpPr>
        <p:sp>
          <p:nvSpPr>
            <p:cNvPr id="4" name="Wolke 3"/>
            <p:cNvSpPr/>
            <p:nvPr/>
          </p:nvSpPr>
          <p:spPr>
            <a:xfrm>
              <a:off x="827584" y="4509120"/>
              <a:ext cx="1872208" cy="12961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t>Physical</a:t>
              </a:r>
              <a:r>
                <a:rPr lang="de-DE" dirty="0" smtClean="0"/>
                <a:t> </a:t>
              </a:r>
              <a:r>
                <a:rPr lang="de-DE" dirty="0" err="1" smtClean="0"/>
                <a:t>Pheno-menon</a:t>
              </a:r>
              <a:endParaRPr lang="de-DE" dirty="0"/>
            </a:p>
          </p:txBody>
        </p:sp>
        <p:sp>
          <p:nvSpPr>
            <p:cNvPr id="5" name="Textfeld 4"/>
            <p:cNvSpPr txBox="1"/>
            <p:nvPr/>
          </p:nvSpPr>
          <p:spPr>
            <a:xfrm>
              <a:off x="0" y="4581128"/>
              <a:ext cx="915635" cy="369332"/>
            </a:xfrm>
            <a:prstGeom prst="rect">
              <a:avLst/>
            </a:prstGeom>
            <a:noFill/>
          </p:spPr>
          <p:txBody>
            <a:bodyPr wrap="none" rtlCol="0">
              <a:spAutoFit/>
            </a:bodyPr>
            <a:lstStyle/>
            <a:p>
              <a:r>
                <a:rPr lang="de-DE" dirty="0" err="1" smtClean="0"/>
                <a:t>Activity</a:t>
              </a:r>
              <a:endParaRPr lang="de-DE" dirty="0"/>
            </a:p>
          </p:txBody>
        </p:sp>
        <p:pic>
          <p:nvPicPr>
            <p:cNvPr id="257026" name="Picture 2" descr="C:\michael\vortrag\cliparts\MC90043488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7504" y="4869160"/>
              <a:ext cx="1044352" cy="1044352"/>
            </a:xfrm>
            <a:prstGeom prst="rect">
              <a:avLst/>
            </a:prstGeom>
            <a:noFill/>
            <a:extLst>
              <a:ext uri="{909E8E84-426E-40DD-AFC4-6F175D3DCCD1}">
                <a14:hiddenFill xmlns:a14="http://schemas.microsoft.com/office/drawing/2010/main">
                  <a:solidFill>
                    <a:srgbClr val="FFFFFF"/>
                  </a:solidFill>
                </a14:hiddenFill>
              </a:ext>
            </a:extLst>
          </p:spPr>
        </p:pic>
        <p:sp>
          <p:nvSpPr>
            <p:cNvPr id="6" name="Pfeil nach rechts 5"/>
            <p:cNvSpPr/>
            <p:nvPr/>
          </p:nvSpPr>
          <p:spPr>
            <a:xfrm>
              <a:off x="2699792" y="4869160"/>
              <a:ext cx="432048" cy="64807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Textfeld 7"/>
            <p:cNvSpPr txBox="1"/>
            <p:nvPr/>
          </p:nvSpPr>
          <p:spPr>
            <a:xfrm rot="16200000">
              <a:off x="2793762" y="5003884"/>
              <a:ext cx="115929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de-DE" dirty="0" err="1" smtClean="0"/>
                <a:t>Detection</a:t>
              </a:r>
              <a:endParaRPr lang="de-DE" dirty="0"/>
            </a:p>
          </p:txBody>
        </p:sp>
        <p:sp>
          <p:nvSpPr>
            <p:cNvPr id="10" name="Pfeil nach rechts 9"/>
            <p:cNvSpPr/>
            <p:nvPr/>
          </p:nvSpPr>
          <p:spPr>
            <a:xfrm>
              <a:off x="3563888" y="4878871"/>
              <a:ext cx="432048" cy="64807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Textfeld 10"/>
            <p:cNvSpPr txBox="1"/>
            <p:nvPr/>
          </p:nvSpPr>
          <p:spPr>
            <a:xfrm rot="16200000">
              <a:off x="3382948" y="5040952"/>
              <a:ext cx="1595309"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de-DE" dirty="0" err="1" smtClean="0"/>
                <a:t>Normalization</a:t>
              </a:r>
              <a:endParaRPr lang="de-DE" dirty="0"/>
            </a:p>
          </p:txBody>
        </p:sp>
        <p:sp>
          <p:nvSpPr>
            <p:cNvPr id="13" name="Pfeil nach rechts 12"/>
            <p:cNvSpPr/>
            <p:nvPr/>
          </p:nvSpPr>
          <p:spPr>
            <a:xfrm>
              <a:off x="4355976" y="4869160"/>
              <a:ext cx="432048" cy="64807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p:cNvSpPr txBox="1"/>
            <p:nvPr/>
          </p:nvSpPr>
          <p:spPr>
            <a:xfrm rot="16200000">
              <a:off x="5280806" y="5071321"/>
              <a:ext cx="15440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de-DE" dirty="0" err="1" smtClean="0"/>
                <a:t>Classification</a:t>
              </a:r>
              <a:endParaRPr lang="de-DE" dirty="0"/>
            </a:p>
          </p:txBody>
        </p:sp>
        <p:sp>
          <p:nvSpPr>
            <p:cNvPr id="15" name="Pfeil nach rechts 14"/>
            <p:cNvSpPr/>
            <p:nvPr/>
          </p:nvSpPr>
          <p:spPr>
            <a:xfrm>
              <a:off x="5436096" y="4890380"/>
              <a:ext cx="432048" cy="64807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p:cNvSpPr txBox="1"/>
            <p:nvPr/>
          </p:nvSpPr>
          <p:spPr>
            <a:xfrm rot="10800000" flipV="1">
              <a:off x="6281945" y="4119463"/>
              <a:ext cx="1633781" cy="923330"/>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err="1" smtClean="0"/>
                <a:t>Phenomenon</a:t>
              </a:r>
              <a:endParaRPr lang="de-DE" dirty="0" smtClean="0"/>
            </a:p>
            <a:p>
              <a:r>
                <a:rPr lang="de-DE" dirty="0" smtClean="0"/>
                <a:t> (e.g. </a:t>
              </a:r>
              <a:r>
                <a:rPr lang="de-DE" dirty="0" err="1" smtClean="0"/>
                <a:t>Context</a:t>
              </a:r>
              <a:r>
                <a:rPr lang="de-DE" dirty="0"/>
                <a:t> </a:t>
              </a:r>
              <a:r>
                <a:rPr lang="de-DE" dirty="0" smtClean="0"/>
                <a:t/>
              </a:r>
              <a:br>
                <a:rPr lang="de-DE" dirty="0" smtClean="0"/>
              </a:br>
              <a:r>
                <a:rPr lang="de-DE" dirty="0" smtClean="0"/>
                <a:t>Value)</a:t>
              </a:r>
              <a:endParaRPr lang="de-DE" dirty="0"/>
            </a:p>
          </p:txBody>
        </p:sp>
        <p:sp>
          <p:nvSpPr>
            <p:cNvPr id="18" name="Pfeil nach rechts 17"/>
            <p:cNvSpPr/>
            <p:nvPr/>
          </p:nvSpPr>
          <p:spPr>
            <a:xfrm>
              <a:off x="6372200" y="4941168"/>
              <a:ext cx="1368152" cy="64807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p:cNvSpPr txBox="1"/>
            <p:nvPr/>
          </p:nvSpPr>
          <p:spPr>
            <a:xfrm rot="16200000">
              <a:off x="7271960" y="5064616"/>
              <a:ext cx="128753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de-DE" dirty="0" err="1" smtClean="0"/>
                <a:t>Reasoning</a:t>
              </a:r>
              <a:endParaRPr lang="de-DE" dirty="0"/>
            </a:p>
          </p:txBody>
        </p:sp>
        <p:sp>
          <p:nvSpPr>
            <p:cNvPr id="20" name="Pfeil nach rechts 19"/>
            <p:cNvSpPr/>
            <p:nvPr/>
          </p:nvSpPr>
          <p:spPr>
            <a:xfrm>
              <a:off x="8100392" y="4941168"/>
              <a:ext cx="432048" cy="64807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Textfeld 20"/>
            <p:cNvSpPr txBox="1"/>
            <p:nvPr/>
          </p:nvSpPr>
          <p:spPr>
            <a:xfrm rot="16200000">
              <a:off x="8259289" y="5096461"/>
              <a:ext cx="915635"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err="1" smtClean="0"/>
                <a:t>Activity</a:t>
              </a:r>
              <a:endParaRPr lang="de-DE" dirty="0"/>
            </a:p>
          </p:txBody>
        </p:sp>
      </p:grpSp>
      <p:grpSp>
        <p:nvGrpSpPr>
          <p:cNvPr id="9" name="Gruppieren 8"/>
          <p:cNvGrpSpPr/>
          <p:nvPr/>
        </p:nvGrpSpPr>
        <p:grpSpPr>
          <a:xfrm>
            <a:off x="3279769" y="1670427"/>
            <a:ext cx="5176754" cy="1544012"/>
            <a:chOff x="124619" y="2271003"/>
            <a:chExt cx="5176754" cy="1544012"/>
          </a:xfrm>
        </p:grpSpPr>
        <p:sp>
          <p:nvSpPr>
            <p:cNvPr id="22" name="Wolke 21"/>
            <p:cNvSpPr/>
            <p:nvPr/>
          </p:nvSpPr>
          <p:spPr>
            <a:xfrm>
              <a:off x="952203" y="2363580"/>
              <a:ext cx="1872208" cy="129614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smtClean="0"/>
                <a:t>Physical</a:t>
              </a:r>
              <a:r>
                <a:rPr lang="de-DE" dirty="0" smtClean="0"/>
                <a:t> </a:t>
              </a:r>
              <a:r>
                <a:rPr lang="de-DE" dirty="0" err="1" smtClean="0"/>
                <a:t>Pheno-menon</a:t>
              </a:r>
              <a:endParaRPr lang="de-DE" dirty="0"/>
            </a:p>
          </p:txBody>
        </p:sp>
        <p:sp>
          <p:nvSpPr>
            <p:cNvPr id="23" name="Textfeld 22"/>
            <p:cNvSpPr txBox="1"/>
            <p:nvPr/>
          </p:nvSpPr>
          <p:spPr>
            <a:xfrm>
              <a:off x="124619" y="2435588"/>
              <a:ext cx="915635" cy="369332"/>
            </a:xfrm>
            <a:prstGeom prst="rect">
              <a:avLst/>
            </a:prstGeom>
            <a:noFill/>
          </p:spPr>
          <p:txBody>
            <a:bodyPr wrap="none" rtlCol="0">
              <a:spAutoFit/>
            </a:bodyPr>
            <a:lstStyle/>
            <a:p>
              <a:r>
                <a:rPr lang="de-DE" dirty="0" err="1" smtClean="0"/>
                <a:t>Activity</a:t>
              </a:r>
              <a:endParaRPr lang="de-DE" dirty="0"/>
            </a:p>
          </p:txBody>
        </p:sp>
        <p:pic>
          <p:nvPicPr>
            <p:cNvPr id="24" name="Picture 2" descr="C:\michael\vortrag\cliparts\MC90043488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32123" y="2723620"/>
              <a:ext cx="1044352" cy="1044352"/>
            </a:xfrm>
            <a:prstGeom prst="rect">
              <a:avLst/>
            </a:prstGeom>
            <a:noFill/>
            <a:extLst>
              <a:ext uri="{909E8E84-426E-40DD-AFC4-6F175D3DCCD1}">
                <a14:hiddenFill xmlns:a14="http://schemas.microsoft.com/office/drawing/2010/main">
                  <a:solidFill>
                    <a:srgbClr val="FFFFFF"/>
                  </a:solidFill>
                </a14:hiddenFill>
              </a:ext>
            </a:extLst>
          </p:spPr>
        </p:pic>
        <p:sp>
          <p:nvSpPr>
            <p:cNvPr id="25" name="Pfeil nach rechts 24"/>
            <p:cNvSpPr/>
            <p:nvPr/>
          </p:nvSpPr>
          <p:spPr>
            <a:xfrm>
              <a:off x="2824411" y="2723620"/>
              <a:ext cx="432048" cy="64807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p:cNvSpPr txBox="1"/>
            <p:nvPr/>
          </p:nvSpPr>
          <p:spPr>
            <a:xfrm rot="16200000">
              <a:off x="2918381" y="2858344"/>
              <a:ext cx="115929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de-DE" dirty="0" err="1" smtClean="0"/>
                <a:t>Detection</a:t>
              </a:r>
              <a:endParaRPr lang="de-DE" dirty="0"/>
            </a:p>
          </p:txBody>
        </p:sp>
        <p:sp>
          <p:nvSpPr>
            <p:cNvPr id="27" name="Pfeil nach rechts 26"/>
            <p:cNvSpPr/>
            <p:nvPr/>
          </p:nvSpPr>
          <p:spPr>
            <a:xfrm>
              <a:off x="3688507" y="2733331"/>
              <a:ext cx="432048" cy="64807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Textfeld 30"/>
            <p:cNvSpPr txBox="1"/>
            <p:nvPr/>
          </p:nvSpPr>
          <p:spPr>
            <a:xfrm rot="16200000">
              <a:off x="3533215" y="2858343"/>
              <a:ext cx="15440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de-DE" dirty="0" err="1" smtClean="0"/>
                <a:t>Classification</a:t>
              </a:r>
              <a:endParaRPr lang="de-DE" dirty="0"/>
            </a:p>
          </p:txBody>
        </p:sp>
        <p:sp>
          <p:nvSpPr>
            <p:cNvPr id="36" name="Pfeil nach rechts 35"/>
            <p:cNvSpPr/>
            <p:nvPr/>
          </p:nvSpPr>
          <p:spPr>
            <a:xfrm>
              <a:off x="4489887" y="2754133"/>
              <a:ext cx="432048" cy="648072"/>
            </a:xfrm>
            <a:prstGeom prst="right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Textfeld 36"/>
            <p:cNvSpPr txBox="1"/>
            <p:nvPr/>
          </p:nvSpPr>
          <p:spPr>
            <a:xfrm rot="16200000">
              <a:off x="4658889" y="2969075"/>
              <a:ext cx="915635" cy="369332"/>
            </a:xfrm>
            <a:prstGeom prst="rect">
              <a:avLst/>
            </a:prstGeom>
          </p:spPr>
          <p:style>
            <a:lnRef idx="2">
              <a:schemeClr val="accent3"/>
            </a:lnRef>
            <a:fillRef idx="1">
              <a:schemeClr val="lt1"/>
            </a:fillRef>
            <a:effectRef idx="0">
              <a:schemeClr val="accent3"/>
            </a:effectRef>
            <a:fontRef idx="minor">
              <a:schemeClr val="dk1"/>
            </a:fontRef>
          </p:style>
          <p:txBody>
            <a:bodyPr wrap="none" rtlCol="0">
              <a:spAutoFit/>
            </a:bodyPr>
            <a:lstStyle/>
            <a:p>
              <a:r>
                <a:rPr lang="de-DE" dirty="0" err="1" smtClean="0"/>
                <a:t>Activity</a:t>
              </a:r>
              <a:endParaRPr lang="de-DE" dirty="0"/>
            </a:p>
          </p:txBody>
        </p:sp>
      </p:grpSp>
      <p:sp>
        <p:nvSpPr>
          <p:cNvPr id="39" name="Textfeld 38"/>
          <p:cNvSpPr txBox="1"/>
          <p:nvPr/>
        </p:nvSpPr>
        <p:spPr>
          <a:xfrm>
            <a:off x="3279769" y="1228110"/>
            <a:ext cx="4583371" cy="369332"/>
          </a:xfrm>
          <a:prstGeom prst="rect">
            <a:avLst/>
          </a:prstGeom>
          <a:noFill/>
        </p:spPr>
        <p:txBody>
          <a:bodyPr wrap="none" rtlCol="0">
            <a:spAutoFit/>
          </a:bodyPr>
          <a:lstStyle/>
          <a:p>
            <a:r>
              <a:rPr lang="de-DE" dirty="0" err="1" smtClean="0">
                <a:solidFill>
                  <a:srgbClr val="C00000"/>
                </a:solidFill>
              </a:rPr>
              <a:t>Ubicomp</a:t>
            </a:r>
            <a:r>
              <a:rPr lang="de-DE" dirty="0" smtClean="0">
                <a:solidFill>
                  <a:srgbClr val="C00000"/>
                </a:solidFill>
              </a:rPr>
              <a:t>: </a:t>
            </a:r>
            <a:r>
              <a:rPr lang="de-DE" dirty="0" err="1" smtClean="0">
                <a:solidFill>
                  <a:srgbClr val="C00000"/>
                </a:solidFill>
              </a:rPr>
              <a:t>Assignments</a:t>
            </a:r>
            <a:r>
              <a:rPr lang="de-DE" dirty="0" smtClean="0">
                <a:solidFill>
                  <a:srgbClr val="C00000"/>
                </a:solidFill>
              </a:rPr>
              <a:t> </a:t>
            </a:r>
            <a:r>
              <a:rPr lang="de-DE" dirty="0" err="1" smtClean="0">
                <a:solidFill>
                  <a:srgbClr val="C00000"/>
                </a:solidFill>
              </a:rPr>
              <a:t>correlated</a:t>
            </a:r>
            <a:r>
              <a:rPr lang="de-DE" dirty="0" smtClean="0">
                <a:solidFill>
                  <a:srgbClr val="C00000"/>
                </a:solidFill>
              </a:rPr>
              <a:t> / </a:t>
            </a:r>
            <a:r>
              <a:rPr lang="de-DE" dirty="0" err="1" smtClean="0">
                <a:solidFill>
                  <a:srgbClr val="C00000"/>
                </a:solidFill>
              </a:rPr>
              <a:t>learned</a:t>
            </a:r>
            <a:endParaRPr lang="de-DE" dirty="0">
              <a:solidFill>
                <a:srgbClr val="C00000"/>
              </a:solidFill>
            </a:endParaRPr>
          </a:p>
        </p:txBody>
      </p:sp>
      <p:sp>
        <p:nvSpPr>
          <p:cNvPr id="40" name="Textfeld 39"/>
          <p:cNvSpPr txBox="1"/>
          <p:nvPr/>
        </p:nvSpPr>
        <p:spPr>
          <a:xfrm>
            <a:off x="233896" y="3861048"/>
            <a:ext cx="6942926" cy="369332"/>
          </a:xfrm>
          <a:prstGeom prst="rect">
            <a:avLst/>
          </a:prstGeom>
          <a:noFill/>
        </p:spPr>
        <p:txBody>
          <a:bodyPr wrap="none" rtlCol="0">
            <a:spAutoFit/>
          </a:bodyPr>
          <a:lstStyle/>
          <a:p>
            <a:r>
              <a:rPr lang="de-DE" dirty="0" err="1" smtClean="0">
                <a:solidFill>
                  <a:srgbClr val="C00000"/>
                </a:solidFill>
              </a:rPr>
              <a:t>Classical</a:t>
            </a:r>
            <a:r>
              <a:rPr lang="de-DE" dirty="0" smtClean="0">
                <a:solidFill>
                  <a:srgbClr val="C00000"/>
                </a:solidFill>
              </a:rPr>
              <a:t> Measurement </a:t>
            </a:r>
            <a:r>
              <a:rPr lang="de-DE" dirty="0" err="1" smtClean="0">
                <a:solidFill>
                  <a:srgbClr val="C00000"/>
                </a:solidFill>
              </a:rPr>
              <a:t>methods</a:t>
            </a:r>
            <a:r>
              <a:rPr lang="de-DE" dirty="0" smtClean="0">
                <a:solidFill>
                  <a:srgbClr val="C00000"/>
                </a:solidFill>
              </a:rPr>
              <a:t>: </a:t>
            </a:r>
            <a:r>
              <a:rPr lang="de-DE" dirty="0" err="1" smtClean="0">
                <a:solidFill>
                  <a:srgbClr val="C00000"/>
                </a:solidFill>
              </a:rPr>
              <a:t>Each</a:t>
            </a:r>
            <a:r>
              <a:rPr lang="de-DE" dirty="0" smtClean="0">
                <a:solidFill>
                  <a:srgbClr val="C00000"/>
                </a:solidFill>
              </a:rPr>
              <a:t> </a:t>
            </a:r>
            <a:r>
              <a:rPr lang="de-DE" dirty="0" err="1" smtClean="0">
                <a:solidFill>
                  <a:srgbClr val="C00000"/>
                </a:solidFill>
              </a:rPr>
              <a:t>step</a:t>
            </a:r>
            <a:r>
              <a:rPr lang="de-DE" dirty="0" smtClean="0">
                <a:solidFill>
                  <a:srgbClr val="C00000"/>
                </a:solidFill>
              </a:rPr>
              <a:t> </a:t>
            </a:r>
            <a:r>
              <a:rPr lang="de-DE" dirty="0" err="1" smtClean="0">
                <a:solidFill>
                  <a:srgbClr val="C00000"/>
                </a:solidFill>
              </a:rPr>
              <a:t>analytically</a:t>
            </a:r>
            <a:r>
              <a:rPr lang="de-DE" dirty="0" smtClean="0">
                <a:solidFill>
                  <a:srgbClr val="C00000"/>
                </a:solidFill>
              </a:rPr>
              <a:t> </a:t>
            </a:r>
            <a:r>
              <a:rPr lang="de-DE" dirty="0" err="1" smtClean="0">
                <a:solidFill>
                  <a:srgbClr val="C00000"/>
                </a:solidFill>
              </a:rPr>
              <a:t>modelled</a:t>
            </a:r>
            <a:r>
              <a:rPr lang="de-DE" dirty="0" smtClean="0">
                <a:solidFill>
                  <a:srgbClr val="C00000"/>
                </a:solidFill>
              </a:rPr>
              <a:t> </a:t>
            </a:r>
            <a:endParaRPr lang="de-DE" dirty="0">
              <a:solidFill>
                <a:srgbClr val="C00000"/>
              </a:solidFill>
            </a:endParaRPr>
          </a:p>
        </p:txBody>
      </p:sp>
    </p:spTree>
    <p:extLst>
      <p:ext uri="{BB962C8B-B14F-4D97-AF65-F5344CB8AC3E}">
        <p14:creationId xmlns:p14="http://schemas.microsoft.com/office/powerpoint/2010/main" val="109445324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smtClean="0"/>
              <a:t>Measurement in </a:t>
            </a:r>
            <a:r>
              <a:rPr lang="de-DE" dirty="0" err="1" smtClean="0"/>
              <a:t>the</a:t>
            </a:r>
            <a:r>
              <a:rPr lang="de-DE" dirty="0" smtClean="0"/>
              <a:t> 21st </a:t>
            </a:r>
            <a:r>
              <a:rPr lang="de-DE" dirty="0" err="1" smtClean="0"/>
              <a:t>century</a:t>
            </a:r>
            <a:endParaRPr lang="de-DE" dirty="0"/>
          </a:p>
        </p:txBody>
      </p:sp>
      <p:sp>
        <p:nvSpPr>
          <p:cNvPr id="3" name="Inhaltsplatzhalter 2"/>
          <p:cNvSpPr>
            <a:spLocks noGrp="1"/>
          </p:cNvSpPr>
          <p:nvPr>
            <p:ph idx="1"/>
          </p:nvPr>
        </p:nvSpPr>
        <p:spPr/>
        <p:txBody>
          <a:bodyPr/>
          <a:lstStyle/>
          <a:p>
            <a:r>
              <a:rPr lang="de-DE" dirty="0" smtClean="0"/>
              <a:t>„</a:t>
            </a:r>
            <a:r>
              <a:rPr lang="en-US" dirty="0"/>
              <a:t>A set of observations that reduce uncertainty where the result is expressed as a quantity” </a:t>
            </a:r>
            <a:r>
              <a:rPr lang="en-US" sz="1400" dirty="0"/>
              <a:t>Douglas Hubbard: "How to Measure Anything", Wiley (2007</a:t>
            </a:r>
            <a:r>
              <a:rPr lang="en-US" sz="1400" dirty="0" smtClean="0"/>
              <a:t>)</a:t>
            </a:r>
          </a:p>
          <a:p>
            <a:r>
              <a:rPr lang="en-US" dirty="0" smtClean="0"/>
              <a:t>Result of a measurement: value, mean, other statistical values e.g. standard deviation</a:t>
            </a:r>
          </a:p>
          <a:p>
            <a:pPr lvl="1"/>
            <a:r>
              <a:rPr lang="en-US" dirty="0" smtClean="0"/>
              <a:t>In this sense, a good guess may not be worse than a bad measurement</a:t>
            </a:r>
            <a:endParaRPr lang="de-DE" dirty="0"/>
          </a:p>
        </p:txBody>
      </p:sp>
    </p:spTree>
    <p:extLst>
      <p:ext uri="{BB962C8B-B14F-4D97-AF65-F5344CB8AC3E}">
        <p14:creationId xmlns:p14="http://schemas.microsoft.com/office/powerpoint/2010/main" val="25973355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582069" y="319727"/>
            <a:ext cx="6282756" cy="561975"/>
          </a:xfrm>
        </p:spPr>
        <p:txBody>
          <a:bodyPr/>
          <a:lstStyle/>
          <a:p>
            <a:r>
              <a:rPr lang="en-US" sz="2800" dirty="0" smtClean="0">
                <a:solidFill>
                  <a:srgbClr val="009682"/>
                </a:solidFill>
                <a:latin typeface="Frutiger LT Std 45 Light" pitchFamily="34" charset="0"/>
              </a:rPr>
              <a:t>Activity Recognition Using RF Signals</a:t>
            </a:r>
            <a:endParaRPr lang="en-US" sz="2800" dirty="0">
              <a:solidFill>
                <a:srgbClr val="009682"/>
              </a:solidFill>
              <a:latin typeface="Frutiger LT Std 45 Light" pitchFamily="34" charset="0"/>
            </a:endParaRPr>
          </a:p>
        </p:txBody>
      </p:sp>
      <p:sp>
        <p:nvSpPr>
          <p:cNvPr id="4" name="Fußzeilenplatzhalter 3"/>
          <p:cNvSpPr>
            <a:spLocks noGrp="1"/>
          </p:cNvSpPr>
          <p:nvPr>
            <p:ph type="ftr" sz="quarter" idx="4294967295"/>
          </p:nvPr>
        </p:nvSpPr>
        <p:spPr>
          <a:xfrm>
            <a:off x="1701800" y="6445250"/>
            <a:ext cx="4248150" cy="360363"/>
          </a:xfrm>
          <a:prstGeom prst="rect">
            <a:avLst/>
          </a:prstGeom>
        </p:spPr>
        <p:txBody>
          <a:bodyPr/>
          <a:lstStyle/>
          <a:p>
            <a:r>
              <a:rPr lang="en-US" dirty="0" smtClean="0"/>
              <a:t>Michael </a:t>
            </a:r>
            <a:r>
              <a:rPr lang="en-US" dirty="0" err="1" smtClean="0"/>
              <a:t>Beigl</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71600" y="1012840"/>
            <a:ext cx="7056784" cy="5329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1645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2328416" y="2238364"/>
            <a:ext cx="4607351" cy="2123658"/>
          </a:xfrm>
          <a:prstGeom prst="rect">
            <a:avLst/>
          </a:prstGeom>
          <a:noFill/>
        </p:spPr>
        <p:txBody>
          <a:bodyPr wrap="non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endParaRPr lang="de-DE" sz="4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Verdana" pitchFamily="34" charset="0"/>
            </a:endParaRPr>
          </a:p>
          <a:p>
            <a:pPr algn="ctr"/>
            <a:r>
              <a:rPr lang="de-DE" sz="44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Verdana" pitchFamily="34" charset="0"/>
              </a:rPr>
              <a:t>Middleware</a:t>
            </a:r>
          </a:p>
          <a:p>
            <a:pPr algn="ctr"/>
            <a:endParaRPr lang="de-DE" sz="4400" b="1" cap="all" spc="0"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Verdana" pitchFamily="34" charset="0"/>
            </a:endParaRPr>
          </a:p>
        </p:txBody>
      </p:sp>
    </p:spTree>
    <p:extLst>
      <p:ext uri="{BB962C8B-B14F-4D97-AF65-F5344CB8AC3E}">
        <p14:creationId xmlns:p14="http://schemas.microsoft.com/office/powerpoint/2010/main" val="3483233133"/>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KIT_master_ppt2007_en">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KIT_master_ppt2007_en</Template>
  <TotalTime>0</TotalTime>
  <Words>2819</Words>
  <Application>Microsoft Office PowerPoint</Application>
  <PresentationFormat>Bildschirmpräsentation (4:3)</PresentationFormat>
  <Paragraphs>520</Paragraphs>
  <Slides>57</Slides>
  <Notes>13</Notes>
  <HiddenSlides>0</HiddenSlides>
  <MMClips>0</MMClips>
  <ScaleCrop>false</ScaleCrop>
  <HeadingPairs>
    <vt:vector size="8" baseType="variant">
      <vt:variant>
        <vt:lpstr>Verwendete Schriftarten</vt:lpstr>
      </vt:variant>
      <vt:variant>
        <vt:i4>11</vt:i4>
      </vt:variant>
      <vt:variant>
        <vt:lpstr>Design</vt:lpstr>
      </vt:variant>
      <vt:variant>
        <vt:i4>1</vt:i4>
      </vt:variant>
      <vt:variant>
        <vt:lpstr>Eingebettete OLE-Server</vt:lpstr>
      </vt:variant>
      <vt:variant>
        <vt:i4>1</vt:i4>
      </vt:variant>
      <vt:variant>
        <vt:lpstr>Folientitel</vt:lpstr>
      </vt:variant>
      <vt:variant>
        <vt:i4>57</vt:i4>
      </vt:variant>
    </vt:vector>
  </HeadingPairs>
  <TitlesOfParts>
    <vt:vector size="70" baseType="lpstr">
      <vt:lpstr>Arial</vt:lpstr>
      <vt:lpstr>Arial Black</vt:lpstr>
      <vt:lpstr>Calibri</vt:lpstr>
      <vt:lpstr>Cambria Math</vt:lpstr>
      <vt:lpstr>Cochin</vt:lpstr>
      <vt:lpstr>DINMittelschrift</vt:lpstr>
      <vt:lpstr>Frutiger LT Std 45 Light</vt:lpstr>
      <vt:lpstr>Lucida Grande</vt:lpstr>
      <vt:lpstr>Verdana</vt:lpstr>
      <vt:lpstr>Wingdings</vt:lpstr>
      <vt:lpstr>ヒラギノ明朝 ProN W3</vt:lpstr>
      <vt:lpstr>KIT_master_ppt2007_en</vt:lpstr>
      <vt:lpstr>Visio</vt:lpstr>
      <vt:lpstr>PowerPoint-Präsentation</vt:lpstr>
      <vt:lpstr>Content of this lecture</vt:lpstr>
      <vt:lpstr>Definition transducer</vt:lpstr>
      <vt:lpstr>Sensor and Context</vt:lpstr>
      <vt:lpstr>Unconventional Sensors</vt:lpstr>
      <vt:lpstr>Detection Chain</vt:lpstr>
      <vt:lpstr>Measurement in the 21st century</vt:lpstr>
      <vt:lpstr>Activity Recognition Using RF Signals</vt:lpstr>
      <vt:lpstr>PowerPoint-Präsentation</vt:lpstr>
      <vt:lpstr>Communication and Context</vt:lpstr>
      <vt:lpstr>Interoperability</vt:lpstr>
      <vt:lpstr>How to connect your sensor </vt:lpstr>
      <vt:lpstr>List of M2M Protocols (source: Wikipedia)</vt:lpstr>
      <vt:lpstr>Sensor Connectivity: Wireless Protocols</vt:lpstr>
      <vt:lpstr>PowerPoint-Präsentation</vt:lpstr>
      <vt:lpstr>Example: Linux Foundation IoTivity</vt:lpstr>
      <vt:lpstr>Example IBM IoT Foundations</vt:lpstr>
      <vt:lpstr>Common Pattern: Pub Sub</vt:lpstr>
      <vt:lpstr>PowerPoint-Präsentation</vt:lpstr>
      <vt:lpstr>PowerPoint-Präsentation</vt:lpstr>
      <vt:lpstr>The real challenge: non-scalable integration</vt:lpstr>
      <vt:lpstr>The 1990s: “Recombinant Computing” (PARC Object Infrastructure, formerly known as Speakeasy)</vt:lpstr>
      <vt:lpstr>The 2000s: Namespaces Mobile Users</vt:lpstr>
      <vt:lpstr>Two big problems of mobility</vt:lpstr>
      <vt:lpstr>Service oriented Computing:  Set of Reusable Components</vt:lpstr>
      <vt:lpstr>PowerPoint-Präsentation</vt:lpstr>
      <vt:lpstr>Ontologies to describe sensors and measurements</vt:lpstr>
      <vt:lpstr>and sensor networks</vt:lpstr>
      <vt:lpstr>CISRO Sensor Ontology</vt:lpstr>
      <vt:lpstr>Interoperability w/ code generation</vt:lpstr>
      <vt:lpstr>OPC - UA</vt:lpstr>
      <vt:lpstr>Socrades: Enterprise Applications</vt:lpstr>
      <vt:lpstr>Protokolle!</vt:lpstr>
      <vt:lpstr>2010s: Web of Things</vt:lpstr>
      <vt:lpstr>The Semantic Web Dream</vt:lpstr>
      <vt:lpstr>Web of Things Framework</vt:lpstr>
      <vt:lpstr>Classical Pattern Recognition </vt:lpstr>
      <vt:lpstr>Complexity of Recognizing Contexts 2</vt:lpstr>
      <vt:lpstr>Context Recognition using Expert Systems</vt:lpstr>
      <vt:lpstr>Machine Learning for Context Recognition</vt:lpstr>
      <vt:lpstr>The Learning process</vt:lpstr>
      <vt:lpstr>Supervised Machine Learning</vt:lpstr>
      <vt:lpstr>The Classification Process</vt:lpstr>
      <vt:lpstr>Data Processing</vt:lpstr>
      <vt:lpstr>Data Processing Chain</vt:lpstr>
      <vt:lpstr>Step 1 – Sample Windows</vt:lpstr>
      <vt:lpstr>Step 2 - Feature Extraction</vt:lpstr>
      <vt:lpstr>Step 3 - Classification</vt:lpstr>
      <vt:lpstr>All together now</vt:lpstr>
      <vt:lpstr>FEATURE EXTRACTION</vt:lpstr>
      <vt:lpstr>Types of Features by Context</vt:lpstr>
      <vt:lpstr>Features by Sensor</vt:lpstr>
      <vt:lpstr>How do I find the right features?</vt:lpstr>
      <vt:lpstr>Recognition in Ubiquitous Computing</vt:lpstr>
      <vt:lpstr>What is new in Ubicomp/Pervasive/CPS ?</vt:lpstr>
      <vt:lpstr>Sensor may be substituted:  Light follows movement</vt:lpstr>
      <vt:lpstr>Supervised Machine Learning Separation function for a feature space</vt:lpstr>
    </vt:vector>
  </TitlesOfParts>
  <Company>TecO</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Michael Beigl</dc:creator>
  <cp:lastModifiedBy>Till Riedel</cp:lastModifiedBy>
  <cp:revision>2607</cp:revision>
  <dcterms:created xsi:type="dcterms:W3CDTF">2010-05-03T07:48:13Z</dcterms:created>
  <dcterms:modified xsi:type="dcterms:W3CDTF">2016-05-08T21:12:32Z</dcterms:modified>
</cp:coreProperties>
</file>